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1"/>
  </p:sldMasterIdLst>
  <p:notesMasterIdLst>
    <p:notesMasterId r:id="rId26"/>
  </p:notesMasterIdLst>
  <p:sldIdLst>
    <p:sldId id="290" r:id="rId2"/>
    <p:sldId id="259" r:id="rId3"/>
    <p:sldId id="263" r:id="rId4"/>
    <p:sldId id="256" r:id="rId5"/>
    <p:sldId id="266" r:id="rId6"/>
    <p:sldId id="274" r:id="rId7"/>
    <p:sldId id="276" r:id="rId8"/>
    <p:sldId id="277" r:id="rId9"/>
    <p:sldId id="27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1" r:id="rId20"/>
    <p:sldId id="287" r:id="rId21"/>
    <p:sldId id="289" r:id="rId22"/>
    <p:sldId id="260" r:id="rId23"/>
    <p:sldId id="288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7A2"/>
    <a:srgbClr val="EF562D"/>
    <a:srgbClr val="F6D258"/>
    <a:srgbClr val="88B14B"/>
    <a:srgbClr val="5B7248"/>
    <a:srgbClr val="0B4B89"/>
    <a:srgbClr val="3366FF"/>
    <a:srgbClr val="00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36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7F4E0-1D03-46D4-A785-C252D32A6CEF}" type="datetimeFigureOut">
              <a:rPr lang="ro-RO" smtClean="0"/>
              <a:t>19.11.2023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D955-7247-4855-ADDC-5D6C698E43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996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starea</a:t>
            </a:r>
            <a:r>
              <a:rPr lang="en-US" dirty="0" smtClean="0"/>
              <a:t> de bine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 se </a:t>
            </a:r>
            <a:r>
              <a:rPr lang="en-US" dirty="0" err="1" smtClean="0"/>
              <a:t>vorbește</a:t>
            </a:r>
            <a:r>
              <a:rPr lang="en-US" dirty="0" smtClean="0"/>
              <a:t> </a:t>
            </a:r>
            <a:r>
              <a:rPr lang="en-US" dirty="0" err="1" smtClean="0"/>
              <a:t>deja</a:t>
            </a:r>
            <a:r>
              <a:rPr lang="en-US" dirty="0" smtClean="0"/>
              <a:t> de un </a:t>
            </a:r>
            <a:r>
              <a:rPr lang="en-US" dirty="0" err="1" smtClean="0"/>
              <a:t>deceniu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sistemele</a:t>
            </a:r>
            <a:r>
              <a:rPr lang="en-US" dirty="0" smtClean="0"/>
              <a:t> de </a:t>
            </a:r>
            <a:r>
              <a:rPr lang="en-US" dirty="0" err="1" smtClean="0"/>
              <a:t>învățământ</a:t>
            </a:r>
            <a:r>
              <a:rPr lang="en-US" dirty="0" smtClean="0"/>
              <a:t> </a:t>
            </a:r>
            <a:r>
              <a:rPr lang="en-US" dirty="0" err="1" smtClean="0"/>
              <a:t>avansate</a:t>
            </a:r>
            <a:r>
              <a:rPr lang="en-US" dirty="0" smtClean="0"/>
              <a:t>. </a:t>
            </a:r>
            <a:r>
              <a:rPr lang="en-US" dirty="0" err="1" smtClean="0"/>
              <a:t>În</a:t>
            </a:r>
            <a:r>
              <a:rPr lang="en-US" dirty="0" smtClean="0"/>
              <a:t> ultima </a:t>
            </a:r>
            <a:r>
              <a:rPr lang="en-US" dirty="0" err="1" smtClean="0"/>
              <a:t>perioadă</a:t>
            </a:r>
            <a:r>
              <a:rPr lang="en-US" dirty="0" smtClean="0"/>
              <a:t>, </a:t>
            </a:r>
            <a:r>
              <a:rPr lang="en-US" dirty="0" err="1" smtClean="0"/>
              <a:t>interesul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sănătatea</a:t>
            </a:r>
            <a:r>
              <a:rPr lang="en-US" dirty="0" smtClean="0"/>
              <a:t> </a:t>
            </a:r>
            <a:r>
              <a:rPr lang="en-US" dirty="0" err="1" smtClean="0"/>
              <a:t>fizică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mintală</a:t>
            </a:r>
            <a:r>
              <a:rPr lang="en-US" dirty="0" smtClean="0"/>
              <a:t> a </a:t>
            </a:r>
            <a:r>
              <a:rPr lang="en-US" dirty="0" err="1" smtClean="0"/>
              <a:t>personalului</a:t>
            </a:r>
            <a:r>
              <a:rPr lang="en-US" dirty="0" smtClean="0"/>
              <a:t> didactic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elevilor</a:t>
            </a:r>
            <a:r>
              <a:rPr lang="en-US" dirty="0" smtClean="0"/>
              <a:t> a </a:t>
            </a:r>
            <a:r>
              <a:rPr lang="en-US" dirty="0" err="1" smtClean="0"/>
              <a:t>crescut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Există</a:t>
            </a:r>
            <a:r>
              <a:rPr lang="en-US" dirty="0" smtClean="0"/>
              <a:t> state </a:t>
            </a:r>
            <a:r>
              <a:rPr lang="en-US" dirty="0" err="1" smtClean="0"/>
              <a:t>în</a:t>
            </a:r>
            <a:r>
              <a:rPr lang="en-US" dirty="0" smtClean="0"/>
              <a:t> care s-au </a:t>
            </a:r>
            <a:r>
              <a:rPr lang="en-US" dirty="0" err="1" smtClean="0"/>
              <a:t>dezvoltat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implementat</a:t>
            </a:r>
            <a:r>
              <a:rPr lang="en-US" dirty="0" smtClean="0"/>
              <a:t> </a:t>
            </a:r>
            <a:r>
              <a:rPr lang="en-US" dirty="0" err="1" smtClean="0"/>
              <a:t>politici</a:t>
            </a:r>
            <a:r>
              <a:rPr lang="en-US" dirty="0" smtClean="0"/>
              <a:t> </a:t>
            </a:r>
            <a:r>
              <a:rPr lang="en-US" dirty="0" err="1" smtClean="0"/>
              <a:t>educaționale</a:t>
            </a:r>
            <a:r>
              <a:rPr lang="en-US" dirty="0" smtClean="0"/>
              <a:t> </a:t>
            </a:r>
            <a:r>
              <a:rPr lang="en-US" dirty="0" err="1" smtClean="0"/>
              <a:t>substanțiale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subiect</a:t>
            </a:r>
            <a:r>
              <a:rPr lang="en-US" dirty="0" smtClean="0"/>
              <a:t>, s-au </a:t>
            </a:r>
            <a:r>
              <a:rPr lang="en-US" dirty="0" err="1" smtClean="0"/>
              <a:t>dezvoltat</a:t>
            </a:r>
            <a:r>
              <a:rPr lang="en-US" dirty="0" smtClean="0"/>
              <a:t> </a:t>
            </a:r>
            <a:r>
              <a:rPr lang="en-US" dirty="0" err="1" smtClean="0"/>
              <a:t>strategii</a:t>
            </a:r>
            <a:r>
              <a:rPr lang="en-US" dirty="0" smtClean="0"/>
              <a:t>, </a:t>
            </a:r>
            <a:r>
              <a:rPr lang="en-US" dirty="0" err="1" smtClean="0"/>
              <a:t>metodologii</a:t>
            </a:r>
            <a:r>
              <a:rPr lang="en-US" dirty="0" smtClean="0"/>
              <a:t>, </a:t>
            </a:r>
            <a:r>
              <a:rPr lang="en-US" dirty="0" err="1" smtClean="0"/>
              <a:t>ghiduri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materiale-resursă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echipele</a:t>
            </a:r>
            <a:r>
              <a:rPr lang="en-US" dirty="0" smtClean="0"/>
              <a:t> de management ale </a:t>
            </a:r>
            <a:r>
              <a:rPr lang="en-US" dirty="0" err="1" smtClean="0"/>
              <a:t>școlilor</a:t>
            </a:r>
            <a:r>
              <a:rPr lang="en-US" dirty="0" smtClean="0"/>
              <a:t>, </a:t>
            </a:r>
            <a:r>
              <a:rPr lang="en-US" dirty="0" err="1" smtClean="0"/>
              <a:t>starea</a:t>
            </a:r>
            <a:r>
              <a:rPr lang="en-US" dirty="0" smtClean="0"/>
              <a:t> de bine </a:t>
            </a:r>
            <a:r>
              <a:rPr lang="en-US" dirty="0" err="1" smtClean="0"/>
              <a:t>devenind</a:t>
            </a:r>
            <a:r>
              <a:rPr lang="en-US" dirty="0" smtClean="0"/>
              <a:t> un standard al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educații</a:t>
            </a:r>
            <a:r>
              <a:rPr lang="en-US" dirty="0" smtClean="0"/>
              <a:t> de </a:t>
            </a:r>
            <a:r>
              <a:rPr lang="en-US" dirty="0" err="1" smtClean="0"/>
              <a:t>calitate</a:t>
            </a:r>
            <a:r>
              <a:rPr lang="en-US" dirty="0" smtClean="0"/>
              <a:t>. Din </a:t>
            </a:r>
            <a:r>
              <a:rPr lang="en-US" dirty="0" err="1" smtClean="0"/>
              <a:t>fericire</a:t>
            </a:r>
            <a:r>
              <a:rPr lang="en-US" dirty="0" smtClean="0"/>
              <a:t>, 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 smtClean="0"/>
              <a:t>temă</a:t>
            </a:r>
            <a:r>
              <a:rPr lang="en-US" dirty="0" smtClean="0"/>
              <a:t> a </a:t>
            </a:r>
            <a:r>
              <a:rPr lang="en-US" dirty="0" err="1" smtClean="0"/>
              <a:t>început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devină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de </a:t>
            </a:r>
            <a:r>
              <a:rPr lang="en-US" dirty="0" err="1" smtClean="0"/>
              <a:t>interes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domeniul</a:t>
            </a:r>
            <a:r>
              <a:rPr lang="en-US" dirty="0" smtClean="0"/>
              <a:t> </a:t>
            </a:r>
            <a:r>
              <a:rPr lang="en-US" dirty="0" err="1" smtClean="0"/>
              <a:t>educației</a:t>
            </a:r>
            <a:r>
              <a:rPr lang="en-US" dirty="0" smtClean="0"/>
              <a:t> din </a:t>
            </a:r>
            <a:r>
              <a:rPr lang="en-US" dirty="0" err="1" smtClean="0"/>
              <a:t>România</a:t>
            </a:r>
            <a:r>
              <a:rPr lang="en-US" dirty="0" smtClean="0"/>
              <a:t>.</a:t>
            </a:r>
            <a:endParaRPr lang="ro-R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7313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61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25590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Cerc virtuos, de potențare reciprocă, un copil, care se simte bine, învață bine, iar rezultatele bune dau, la rândul lor, o stare de bine.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1208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4189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2256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5397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8883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19088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7257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Idei</a:t>
            </a:r>
            <a:r>
              <a:rPr lang="en-US" dirty="0" smtClean="0"/>
              <a:t> </a:t>
            </a:r>
            <a:r>
              <a:rPr lang="en-US" dirty="0" err="1" smtClean="0"/>
              <a:t>învechite</a:t>
            </a:r>
            <a:endParaRPr lang="en-US" dirty="0" smtClean="0"/>
          </a:p>
          <a:p>
            <a:r>
              <a:rPr lang="en-US" dirty="0" err="1" smtClean="0"/>
              <a:t>Prejudecăți</a:t>
            </a:r>
            <a:r>
              <a:rPr lang="en-US" dirty="0" smtClean="0"/>
              <a:t> cognitive: Nu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începe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construim</a:t>
            </a:r>
            <a:r>
              <a:rPr lang="en-US" dirty="0" smtClean="0"/>
              <a:t> </a:t>
            </a:r>
            <a:r>
              <a:rPr lang="en-US" dirty="0" err="1" smtClean="0"/>
              <a:t>până</a:t>
            </a:r>
            <a:r>
              <a:rPr lang="en-US" dirty="0" smtClean="0"/>
              <a:t> nu </a:t>
            </a:r>
            <a:r>
              <a:rPr lang="en-US" dirty="0" err="1" smtClean="0"/>
              <a:t>evacuăm</a:t>
            </a:r>
            <a:r>
              <a:rPr lang="en-US" dirty="0" smtClean="0"/>
              <a:t> </a:t>
            </a:r>
            <a:r>
              <a:rPr lang="en-US" dirty="0" err="1" smtClean="0"/>
              <a:t>ideile</a:t>
            </a:r>
            <a:r>
              <a:rPr lang="en-US" dirty="0" smtClean="0"/>
              <a:t> </a:t>
            </a:r>
            <a:r>
              <a:rPr lang="en-US" dirty="0" err="1" smtClean="0"/>
              <a:t>greșite</a:t>
            </a:r>
            <a:r>
              <a:rPr lang="en-US" dirty="0" smtClean="0"/>
              <a:t> din </a:t>
            </a:r>
            <a:r>
              <a:rPr lang="en-US" dirty="0" err="1" smtClean="0"/>
              <a:t>mintea</a:t>
            </a:r>
            <a:r>
              <a:rPr lang="en-US" dirty="0" smtClean="0"/>
              <a:t> </a:t>
            </a:r>
            <a:r>
              <a:rPr lang="en-US" dirty="0" err="1" smtClean="0"/>
              <a:t>noastră</a:t>
            </a:r>
            <a:endParaRPr lang="en-US" dirty="0" smtClean="0"/>
          </a:p>
          <a:p>
            <a:r>
              <a:rPr lang="en-US" dirty="0" err="1" smtClean="0"/>
              <a:t>Volumul</a:t>
            </a:r>
            <a:r>
              <a:rPr lang="en-US" dirty="0" smtClean="0"/>
              <a:t> de </a:t>
            </a:r>
            <a:r>
              <a:rPr lang="en-US" dirty="0" err="1" smtClean="0"/>
              <a:t>muncă</a:t>
            </a:r>
            <a:r>
              <a:rPr lang="en-US" dirty="0" smtClean="0"/>
              <a:t>: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recent </a:t>
            </a:r>
            <a:r>
              <a:rPr lang="en-US" dirty="0" err="1" smtClean="0"/>
              <a:t>sondaj</a:t>
            </a:r>
            <a:r>
              <a:rPr lang="en-US" dirty="0" smtClean="0"/>
              <a:t> </a:t>
            </a:r>
            <a:r>
              <a:rPr lang="en-US" dirty="0" err="1" smtClean="0"/>
              <a:t>privind</a:t>
            </a:r>
            <a:r>
              <a:rPr lang="en-US" dirty="0" smtClean="0"/>
              <a:t> </a:t>
            </a:r>
            <a:r>
              <a:rPr lang="en-US" dirty="0" err="1" smtClean="0"/>
              <a:t>volumul</a:t>
            </a:r>
            <a:r>
              <a:rPr lang="en-US" dirty="0" smtClean="0"/>
              <a:t> de </a:t>
            </a:r>
            <a:r>
              <a:rPr lang="en-US" dirty="0" err="1" smtClean="0"/>
              <a:t>muncă</a:t>
            </a:r>
            <a:r>
              <a:rPr lang="en-US" dirty="0" smtClean="0"/>
              <a:t> (2019) a </a:t>
            </a:r>
            <a:r>
              <a:rPr lang="en-US" dirty="0" err="1" smtClean="0"/>
              <a:t>arătat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profesorii</a:t>
            </a:r>
            <a:r>
              <a:rPr lang="en-US" dirty="0" smtClean="0"/>
              <a:t> </a:t>
            </a:r>
            <a:r>
              <a:rPr lang="en-US" dirty="0" err="1" smtClean="0"/>
              <a:t>lucrează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medie</a:t>
            </a:r>
            <a:r>
              <a:rPr lang="en-US" dirty="0" smtClean="0"/>
              <a:t> 50 de ore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săptămână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Cunoştinţe</a:t>
            </a:r>
            <a:r>
              <a:rPr lang="en-US" dirty="0" smtClean="0"/>
              <a:t>: </a:t>
            </a:r>
            <a:r>
              <a:rPr lang="en-US" dirty="0" err="1" smtClean="0"/>
              <a:t>Bariera</a:t>
            </a:r>
            <a:r>
              <a:rPr lang="en-US" dirty="0" smtClean="0"/>
              <a:t> </a:t>
            </a:r>
            <a:r>
              <a:rPr lang="en-US" dirty="0" err="1" smtClean="0"/>
              <a:t>finală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calea</a:t>
            </a:r>
            <a:r>
              <a:rPr lang="en-US" dirty="0" smtClean="0"/>
              <a:t> </a:t>
            </a:r>
            <a:r>
              <a:rPr lang="en-US" dirty="0" err="1" smtClean="0"/>
              <a:t>creării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școli</a:t>
            </a:r>
            <a:r>
              <a:rPr lang="en-US" dirty="0" smtClean="0"/>
              <a:t> </a:t>
            </a:r>
            <a:r>
              <a:rPr lang="en-US" dirty="0" err="1" smtClean="0"/>
              <a:t>fericite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cunoașterea</a:t>
            </a:r>
            <a:r>
              <a:rPr lang="en-US" dirty="0" smtClean="0"/>
              <a:t>. </a:t>
            </a:r>
            <a:r>
              <a:rPr lang="en-US" dirty="0" err="1" smtClean="0"/>
              <a:t>Elevii</a:t>
            </a:r>
            <a:r>
              <a:rPr lang="en-US" dirty="0" smtClean="0"/>
              <a:t> nu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capabili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se </a:t>
            </a:r>
            <a:r>
              <a:rPr lang="en-US" dirty="0" err="1" smtClean="0"/>
              <a:t>ocupe</a:t>
            </a:r>
            <a:r>
              <a:rPr lang="en-US" dirty="0" smtClean="0"/>
              <a:t> de cine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cine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vrea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fie; </a:t>
            </a:r>
            <a:r>
              <a:rPr lang="en-US" dirty="0" err="1" smtClean="0"/>
              <a:t>profesorii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copleșiți</a:t>
            </a:r>
            <a:r>
              <a:rPr lang="en-US" dirty="0" smtClean="0"/>
              <a:t> cu </a:t>
            </a:r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de </a:t>
            </a:r>
            <a:r>
              <a:rPr lang="en-US" dirty="0" err="1" smtClean="0"/>
              <a:t>muncă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îi</a:t>
            </a:r>
            <a:r>
              <a:rPr lang="en-US" dirty="0" smtClean="0"/>
              <a:t> </a:t>
            </a:r>
            <a:r>
              <a:rPr lang="en-US" dirty="0" err="1" smtClean="0"/>
              <a:t>copleșesc</a:t>
            </a:r>
            <a:r>
              <a:rPr lang="en-US" dirty="0" smtClean="0"/>
              <a:t>, la </a:t>
            </a:r>
            <a:r>
              <a:rPr lang="en-US" dirty="0" err="1" smtClean="0"/>
              <a:t>rândul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,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copii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Mediile</a:t>
            </a:r>
            <a:r>
              <a:rPr lang="en-US" dirty="0" smtClean="0"/>
              <a:t> </a:t>
            </a:r>
            <a:r>
              <a:rPr lang="en-US" dirty="0" err="1" smtClean="0"/>
              <a:t>necorespunzătoare</a:t>
            </a:r>
            <a:r>
              <a:rPr lang="en-US" dirty="0" smtClean="0"/>
              <a:t> de </a:t>
            </a:r>
            <a:r>
              <a:rPr lang="en-US" dirty="0" err="1" smtClean="0"/>
              <a:t>învățare</a:t>
            </a:r>
            <a:r>
              <a:rPr lang="en-US" dirty="0" smtClean="0"/>
              <a:t>, </a:t>
            </a:r>
            <a:r>
              <a:rPr lang="en-US" dirty="0" err="1" smtClean="0"/>
              <a:t>insensibilitatea</a:t>
            </a:r>
            <a:r>
              <a:rPr lang="en-US" dirty="0" smtClean="0"/>
              <a:t> </a:t>
            </a:r>
            <a:r>
              <a:rPr lang="en-US" dirty="0" err="1" smtClean="0"/>
              <a:t>educatorilor</a:t>
            </a:r>
            <a:r>
              <a:rPr lang="en-US" dirty="0" smtClean="0"/>
              <a:t>, </a:t>
            </a:r>
            <a:r>
              <a:rPr lang="en-US" dirty="0" err="1" smtClean="0"/>
              <a:t>programele</a:t>
            </a:r>
            <a:r>
              <a:rPr lang="en-US" dirty="0" smtClean="0"/>
              <a:t> de </a:t>
            </a:r>
            <a:r>
              <a:rPr lang="en-US" dirty="0" err="1" smtClean="0"/>
              <a:t>învățământ</a:t>
            </a:r>
            <a:r>
              <a:rPr lang="en-US" dirty="0" smtClean="0"/>
              <a:t> </a:t>
            </a:r>
            <a:r>
              <a:rPr lang="en-US" dirty="0" err="1" smtClean="0"/>
              <a:t>învechite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accentuarea</a:t>
            </a:r>
            <a:r>
              <a:rPr lang="en-US" dirty="0" smtClean="0"/>
              <a:t> </a:t>
            </a:r>
            <a:r>
              <a:rPr lang="en-US" dirty="0" err="1" smtClean="0"/>
              <a:t>excesivă</a:t>
            </a:r>
            <a:r>
              <a:rPr lang="en-US" dirty="0" smtClean="0"/>
              <a:t> a </a:t>
            </a:r>
            <a:r>
              <a:rPr lang="en-US" dirty="0" err="1" smtClean="0"/>
              <a:t>conținutului</a:t>
            </a:r>
            <a:r>
              <a:rPr lang="en-US" dirty="0" smtClean="0"/>
              <a:t> academic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rezultatelor</a:t>
            </a:r>
            <a:r>
              <a:rPr lang="en-US" dirty="0" smtClean="0"/>
              <a:t> </a:t>
            </a:r>
            <a:r>
              <a:rPr lang="en-US" dirty="0" err="1" smtClean="0"/>
              <a:t>testelor</a:t>
            </a:r>
            <a:endParaRPr lang="ro-RO" dirty="0" smtClean="0"/>
          </a:p>
          <a:p>
            <a:r>
              <a:rPr lang="en-US" dirty="0" err="1" smtClean="0"/>
              <a:t>perioadele</a:t>
            </a:r>
            <a:r>
              <a:rPr lang="en-US" dirty="0" smtClean="0"/>
              <a:t> </a:t>
            </a:r>
            <a:r>
              <a:rPr lang="en-US" dirty="0" err="1" smtClean="0"/>
              <a:t>aglomerate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evaluări</a:t>
            </a:r>
            <a:r>
              <a:rPr lang="en-US" dirty="0" smtClean="0"/>
              <a:t> ale </a:t>
            </a:r>
            <a:r>
              <a:rPr lang="en-US" dirty="0" err="1" smtClean="0"/>
              <a:t>anului</a:t>
            </a:r>
            <a:r>
              <a:rPr lang="en-US" dirty="0" smtClean="0"/>
              <a:t>, </a:t>
            </a:r>
            <a:r>
              <a:rPr lang="en-US" dirty="0" err="1" smtClean="0"/>
              <a:t>presiunea</a:t>
            </a:r>
            <a:r>
              <a:rPr lang="en-US" dirty="0" smtClean="0"/>
              <a:t> </a:t>
            </a:r>
            <a:r>
              <a:rPr lang="en-US" dirty="0" err="1" smtClean="0"/>
              <a:t>activităților</a:t>
            </a:r>
            <a:r>
              <a:rPr lang="en-US" dirty="0" smtClean="0"/>
              <a:t> </a:t>
            </a:r>
            <a:r>
              <a:rPr lang="en-US" dirty="0" err="1" smtClean="0"/>
              <a:t>extracurriculare</a:t>
            </a:r>
            <a:r>
              <a:rPr lang="en-US" dirty="0" smtClean="0"/>
              <a:t>, </a:t>
            </a:r>
            <a:r>
              <a:rPr lang="en-US" dirty="0" err="1" smtClean="0"/>
              <a:t>imprevizibilul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schimbările</a:t>
            </a:r>
            <a:r>
              <a:rPr lang="en-US" dirty="0" smtClean="0"/>
              <a:t> </a:t>
            </a:r>
            <a:r>
              <a:rPr lang="en-US" dirty="0" err="1" smtClean="0"/>
              <a:t>survenite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conducerea</a:t>
            </a:r>
            <a:r>
              <a:rPr lang="en-US" dirty="0" smtClean="0"/>
              <a:t> </a:t>
            </a:r>
            <a:r>
              <a:rPr lang="en-US" dirty="0" err="1" smtClean="0"/>
              <a:t>școlii</a:t>
            </a:r>
            <a:r>
              <a:rPr lang="en-US" dirty="0" smtClean="0"/>
              <a:t>.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676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3536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Politicile</a:t>
            </a:r>
            <a:r>
              <a:rPr lang="en-US" dirty="0" smtClean="0"/>
              <a:t> </a:t>
            </a:r>
            <a:r>
              <a:rPr lang="en-US" dirty="0" err="1" smtClean="0"/>
              <a:t>educaționale</a:t>
            </a:r>
            <a:r>
              <a:rPr lang="en-US" dirty="0" smtClean="0"/>
              <a:t> au </a:t>
            </a:r>
            <a:r>
              <a:rPr lang="en-US" dirty="0" err="1" smtClean="0"/>
              <a:t>început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înțeleagă</a:t>
            </a:r>
            <a:r>
              <a:rPr lang="en-US" dirty="0" smtClean="0"/>
              <a:t> </a:t>
            </a:r>
            <a:r>
              <a:rPr lang="en-US" dirty="0" err="1" smtClean="0"/>
              <a:t>necesitatea</a:t>
            </a:r>
            <a:r>
              <a:rPr lang="en-US" dirty="0" smtClean="0"/>
              <a:t> de a introduce </a:t>
            </a:r>
            <a:r>
              <a:rPr lang="en-US" dirty="0" err="1" smtClean="0"/>
              <a:t>obiective</a:t>
            </a:r>
            <a:r>
              <a:rPr lang="en-US" dirty="0" smtClean="0"/>
              <a:t> care </a:t>
            </a:r>
            <a:r>
              <a:rPr lang="en-US" dirty="0" err="1" smtClean="0"/>
              <a:t>urmăresc</a:t>
            </a:r>
            <a:r>
              <a:rPr lang="en-US" dirty="0" smtClean="0"/>
              <a:t> </a:t>
            </a:r>
            <a:r>
              <a:rPr lang="en-US" dirty="0" err="1" smtClean="0"/>
              <a:t>sporirea</a:t>
            </a:r>
            <a:r>
              <a:rPr lang="en-US" dirty="0" smtClean="0"/>
              <a:t> </a:t>
            </a:r>
            <a:r>
              <a:rPr lang="en-US" dirty="0" err="1" smtClean="0"/>
              <a:t>bunăstării</a:t>
            </a:r>
            <a:r>
              <a:rPr lang="en-US" dirty="0" smtClean="0"/>
              <a:t> </a:t>
            </a:r>
            <a:r>
              <a:rPr lang="en-US" dirty="0" err="1" smtClean="0"/>
              <a:t>emoționale</a:t>
            </a:r>
            <a:r>
              <a:rPr lang="en-US" dirty="0" smtClean="0"/>
              <a:t> a </a:t>
            </a:r>
            <a:r>
              <a:rPr lang="en-US" dirty="0" err="1" smtClean="0"/>
              <a:t>copiilor</a:t>
            </a:r>
            <a:r>
              <a:rPr lang="en-US" dirty="0" smtClean="0"/>
              <a:t>, </a:t>
            </a:r>
            <a:r>
              <a:rPr lang="en-US" dirty="0" err="1" smtClean="0"/>
              <a:t>dincolo</a:t>
            </a:r>
            <a:r>
              <a:rPr lang="en-US" dirty="0" smtClean="0"/>
              <a:t> de </a:t>
            </a: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cognitivă</a:t>
            </a:r>
            <a:r>
              <a:rPr lang="en-US" dirty="0" smtClean="0"/>
              <a:t>,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încearcă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orienteze</a:t>
            </a:r>
            <a:r>
              <a:rPr lang="en-US" dirty="0" smtClean="0"/>
              <a:t>, </a:t>
            </a:r>
            <a:r>
              <a:rPr lang="en-US" dirty="0" err="1" smtClean="0"/>
              <a:t>treptat</a:t>
            </a:r>
            <a:r>
              <a:rPr lang="en-US" dirty="0" smtClean="0"/>
              <a:t>, </a:t>
            </a:r>
            <a:r>
              <a:rPr lang="en-US" dirty="0" err="1" smtClean="0"/>
              <a:t>atenția</a:t>
            </a:r>
            <a:r>
              <a:rPr lang="en-US" dirty="0" smtClean="0"/>
              <a:t> </a:t>
            </a:r>
            <a:r>
              <a:rPr lang="en-US" dirty="0" err="1" smtClean="0"/>
              <a:t>actorilor</a:t>
            </a:r>
            <a:r>
              <a:rPr lang="en-US" dirty="0" smtClean="0"/>
              <a:t> </a:t>
            </a:r>
            <a:r>
              <a:rPr lang="en-US" dirty="0" err="1" smtClean="0"/>
              <a:t>educaționali</a:t>
            </a:r>
            <a:r>
              <a:rPr lang="en-US" dirty="0" smtClean="0"/>
              <a:t> </a:t>
            </a:r>
            <a:r>
              <a:rPr lang="en-US" dirty="0" err="1" smtClean="0"/>
              <a:t>implicați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mod direct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realizarea</a:t>
            </a:r>
            <a:r>
              <a:rPr lang="en-US" dirty="0" smtClean="0"/>
              <a:t> </a:t>
            </a:r>
            <a:r>
              <a:rPr lang="en-US" dirty="0" err="1" smtClean="0"/>
              <a:t>acestora</a:t>
            </a:r>
            <a:r>
              <a:rPr lang="en-US" dirty="0" smtClean="0"/>
              <a:t>. Tot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oferte</a:t>
            </a:r>
            <a:r>
              <a:rPr lang="en-US" dirty="0" smtClean="0"/>
              <a:t> ale </a:t>
            </a:r>
            <a:r>
              <a:rPr lang="en-US" dirty="0" err="1" smtClean="0"/>
              <a:t>oportunităților</a:t>
            </a:r>
            <a:r>
              <a:rPr lang="en-US" dirty="0" smtClean="0"/>
              <a:t> de </a:t>
            </a:r>
            <a:r>
              <a:rPr lang="en-US" dirty="0" err="1" smtClean="0"/>
              <a:t>formare</a:t>
            </a:r>
            <a:r>
              <a:rPr lang="en-US" dirty="0" smtClean="0"/>
              <a:t> </a:t>
            </a:r>
            <a:r>
              <a:rPr lang="en-US" dirty="0" err="1" smtClean="0"/>
              <a:t>profesională</a:t>
            </a:r>
            <a:r>
              <a:rPr lang="en-US" dirty="0" smtClean="0"/>
              <a:t> a </a:t>
            </a:r>
            <a:r>
              <a:rPr lang="en-US" dirty="0" err="1" smtClean="0"/>
              <a:t>cadrelor</a:t>
            </a:r>
            <a:r>
              <a:rPr lang="en-US" dirty="0" smtClean="0"/>
              <a:t> </a:t>
            </a:r>
            <a:r>
              <a:rPr lang="en-US" dirty="0" err="1" smtClean="0"/>
              <a:t>didactice</a:t>
            </a:r>
            <a:r>
              <a:rPr lang="en-US" dirty="0" smtClean="0"/>
              <a:t> </a:t>
            </a:r>
            <a:r>
              <a:rPr lang="en-US" dirty="0" err="1" smtClean="0"/>
              <a:t>includ</a:t>
            </a:r>
            <a:r>
              <a:rPr lang="en-US" dirty="0" smtClean="0"/>
              <a:t> </a:t>
            </a:r>
            <a:r>
              <a:rPr lang="en-US" dirty="0" err="1" smtClean="0"/>
              <a:t>termenii</a:t>
            </a:r>
            <a:r>
              <a:rPr lang="en-US" dirty="0" smtClean="0"/>
              <a:t> well-being, stare de bine, </a:t>
            </a:r>
            <a:r>
              <a:rPr lang="en-US" dirty="0" err="1" smtClean="0"/>
              <a:t>fericire</a:t>
            </a:r>
            <a:r>
              <a:rPr lang="en-US" dirty="0" smtClean="0"/>
              <a:t>, </a:t>
            </a:r>
            <a:r>
              <a:rPr lang="en-US" dirty="0" err="1" smtClean="0"/>
              <a:t>mindfullness</a:t>
            </a:r>
            <a:r>
              <a:rPr lang="ro-RO" dirty="0" smtClean="0"/>
              <a:t>.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23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2300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Căutarea</a:t>
            </a:r>
            <a:r>
              <a:rPr lang="en-US" dirty="0" smtClean="0"/>
              <a:t> </a:t>
            </a:r>
            <a:r>
              <a:rPr lang="en-US" dirty="0" err="1" smtClean="0"/>
              <a:t>fericirii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aspirația</a:t>
            </a:r>
            <a:r>
              <a:rPr lang="en-US" dirty="0" smtClean="0"/>
              <a:t> </a:t>
            </a:r>
            <a:r>
              <a:rPr lang="en-US" dirty="0" err="1" smtClean="0"/>
              <a:t>tuturor</a:t>
            </a:r>
            <a:r>
              <a:rPr lang="en-US" dirty="0" smtClean="0"/>
              <a:t> </a:t>
            </a:r>
            <a:r>
              <a:rPr lang="en-US" dirty="0" err="1" smtClean="0"/>
              <a:t>ființelor</a:t>
            </a:r>
            <a:r>
              <a:rPr lang="en-US" dirty="0" smtClean="0"/>
              <a:t> vii. </a:t>
            </a:r>
            <a:r>
              <a:rPr lang="en-US" dirty="0" err="1" smtClean="0"/>
              <a:t>Evoluția</a:t>
            </a:r>
            <a:r>
              <a:rPr lang="en-US" dirty="0" smtClean="0"/>
              <a:t> </a:t>
            </a:r>
            <a:r>
              <a:rPr lang="ro-RO" dirty="0" smtClean="0"/>
              <a:t>conceptului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fi </a:t>
            </a:r>
            <a:r>
              <a:rPr lang="en-US" dirty="0" err="1" smtClean="0"/>
              <a:t>urmărită</a:t>
            </a:r>
            <a:r>
              <a:rPr lang="en-US" dirty="0" smtClean="0"/>
              <a:t>, de-a </a:t>
            </a:r>
            <a:r>
              <a:rPr lang="en-US" dirty="0" err="1" smtClean="0"/>
              <a:t>lungul</a:t>
            </a:r>
            <a:r>
              <a:rPr lang="en-US" dirty="0" smtClean="0"/>
              <a:t> a mii de </a:t>
            </a:r>
            <a:r>
              <a:rPr lang="en-US" dirty="0" err="1" smtClean="0"/>
              <a:t>ani</a:t>
            </a:r>
            <a:r>
              <a:rPr lang="en-US" dirty="0" smtClean="0"/>
              <a:t>,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intermediul</a:t>
            </a:r>
            <a:r>
              <a:rPr lang="en-US" dirty="0" smtClean="0"/>
              <a:t> </a:t>
            </a:r>
            <a:r>
              <a:rPr lang="en-US" dirty="0" err="1" smtClean="0"/>
              <a:t>cercetărilor</a:t>
            </a:r>
            <a:r>
              <a:rPr lang="en-US" dirty="0" smtClean="0"/>
              <a:t> </a:t>
            </a:r>
            <a:r>
              <a:rPr lang="en-US" dirty="0" err="1" smtClean="0"/>
              <a:t>marilor</a:t>
            </a:r>
            <a:r>
              <a:rPr lang="en-US" dirty="0" smtClean="0"/>
              <a:t> </a:t>
            </a:r>
            <a:r>
              <a:rPr lang="en-US" dirty="0" err="1" smtClean="0"/>
              <a:t>filozofi</a:t>
            </a:r>
            <a:r>
              <a:rPr lang="en-US" dirty="0" smtClean="0"/>
              <a:t> din </a:t>
            </a:r>
            <a:r>
              <a:rPr lang="en-US" dirty="0" err="1" smtClean="0"/>
              <a:t>diferitele</a:t>
            </a:r>
            <a:r>
              <a:rPr lang="en-US" dirty="0" smtClean="0"/>
              <a:t> </a:t>
            </a:r>
            <a:r>
              <a:rPr lang="en-US" dirty="0" err="1" smtClean="0"/>
              <a:t>părți</a:t>
            </a:r>
            <a:r>
              <a:rPr lang="en-US" dirty="0" smtClean="0"/>
              <a:t> ale </a:t>
            </a:r>
            <a:r>
              <a:rPr lang="en-US" dirty="0" err="1" smtClean="0"/>
              <a:t>lumii</a:t>
            </a:r>
            <a:r>
              <a:rPr lang="en-US" dirty="0" smtClean="0"/>
              <a:t>, de la </a:t>
            </a:r>
            <a:r>
              <a:rPr lang="en-US" dirty="0" err="1" smtClean="0"/>
              <a:t>Aristotel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Socrate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Grecia</a:t>
            </a:r>
            <a:r>
              <a:rPr lang="en-US" dirty="0" smtClean="0"/>
              <a:t> </a:t>
            </a:r>
            <a:r>
              <a:rPr lang="en-US" dirty="0" err="1" smtClean="0"/>
              <a:t>Antică</a:t>
            </a:r>
            <a:r>
              <a:rPr lang="en-US" dirty="0" smtClean="0"/>
              <a:t>, Confucius </a:t>
            </a:r>
            <a:r>
              <a:rPr lang="en-US" dirty="0" err="1" smtClean="0"/>
              <a:t>în</a:t>
            </a:r>
            <a:r>
              <a:rPr lang="en-US" dirty="0" smtClean="0"/>
              <a:t> China </a:t>
            </a:r>
            <a:r>
              <a:rPr lang="en-US" dirty="0" err="1" smtClean="0"/>
              <a:t>și</a:t>
            </a:r>
            <a:r>
              <a:rPr lang="en-US" dirty="0" smtClean="0"/>
              <a:t> Buddha </a:t>
            </a:r>
            <a:r>
              <a:rPr lang="en-US" dirty="0" err="1" smtClean="0"/>
              <a:t>în</a:t>
            </a:r>
            <a:r>
              <a:rPr lang="en-US" dirty="0" smtClean="0"/>
              <a:t> India. </a:t>
            </a:r>
            <a:r>
              <a:rPr lang="en-US" dirty="0" err="1" smtClean="0"/>
              <a:t>Fascinația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fericire</a:t>
            </a:r>
            <a:r>
              <a:rPr lang="en-US" dirty="0" smtClean="0"/>
              <a:t> ca parte a </a:t>
            </a:r>
            <a:r>
              <a:rPr lang="en-US" dirty="0" err="1" smtClean="0"/>
              <a:t>cercetării</a:t>
            </a:r>
            <a:r>
              <a:rPr lang="en-US" dirty="0" smtClean="0"/>
              <a:t> </a:t>
            </a:r>
            <a:r>
              <a:rPr lang="en-US" dirty="0" err="1" smtClean="0"/>
              <a:t>umane</a:t>
            </a:r>
            <a:r>
              <a:rPr lang="en-US" dirty="0" smtClean="0"/>
              <a:t> a </a:t>
            </a:r>
            <a:r>
              <a:rPr lang="en-US" dirty="0" err="1" smtClean="0"/>
              <a:t>rezistat</a:t>
            </a:r>
            <a:r>
              <a:rPr lang="en-US" dirty="0" smtClean="0"/>
              <a:t> </a:t>
            </a:r>
            <a:r>
              <a:rPr lang="en-US" dirty="0" err="1" smtClean="0"/>
              <a:t>până</a:t>
            </a:r>
            <a:r>
              <a:rPr lang="en-US" dirty="0" smtClean="0"/>
              <a:t> </a:t>
            </a:r>
            <a:r>
              <a:rPr lang="en-US" dirty="0" err="1" smtClean="0"/>
              <a:t>astăzi</a:t>
            </a:r>
            <a:r>
              <a:rPr lang="en-US" dirty="0" smtClean="0"/>
              <a:t>, </a:t>
            </a:r>
            <a:r>
              <a:rPr lang="en-US" dirty="0" err="1" smtClean="0"/>
              <a:t>manifestată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adesea</a:t>
            </a:r>
            <a:r>
              <a:rPr lang="en-US" dirty="0" smtClean="0"/>
              <a:t> </a:t>
            </a:r>
            <a:r>
              <a:rPr lang="en-US" dirty="0" err="1" smtClean="0"/>
              <a:t>denumit</a:t>
            </a:r>
            <a:r>
              <a:rPr lang="en-US" dirty="0" smtClean="0"/>
              <a:t> „</a:t>
            </a:r>
            <a:r>
              <a:rPr lang="en-US" dirty="0" err="1" smtClean="0"/>
              <a:t>știința</a:t>
            </a:r>
            <a:r>
              <a:rPr lang="en-US" dirty="0" smtClean="0"/>
              <a:t> </a:t>
            </a:r>
            <a:r>
              <a:rPr lang="en-US" dirty="0" err="1" smtClean="0"/>
              <a:t>fericirii</a:t>
            </a:r>
            <a:r>
              <a:rPr lang="en-US" dirty="0" smtClean="0"/>
              <a:t>”, care </a:t>
            </a:r>
            <a:r>
              <a:rPr lang="en-US" dirty="0" err="1" smtClean="0"/>
              <a:t>derivă</a:t>
            </a:r>
            <a:r>
              <a:rPr lang="en-US" dirty="0" smtClean="0"/>
              <a:t> din </a:t>
            </a:r>
            <a:r>
              <a:rPr lang="en-US" dirty="0" err="1" smtClean="0"/>
              <a:t>mișcarea</a:t>
            </a:r>
            <a:r>
              <a:rPr lang="en-US" dirty="0" smtClean="0"/>
              <a:t> </a:t>
            </a:r>
            <a:r>
              <a:rPr lang="en-US" dirty="0" err="1" smtClean="0"/>
              <a:t>numită</a:t>
            </a:r>
            <a:r>
              <a:rPr lang="en-US" dirty="0" smtClean="0"/>
              <a:t> “</a:t>
            </a:r>
            <a:r>
              <a:rPr lang="en-US" dirty="0" err="1" smtClean="0"/>
              <a:t>psihologie</a:t>
            </a:r>
            <a:r>
              <a:rPr lang="en-US" dirty="0" smtClean="0"/>
              <a:t> </a:t>
            </a:r>
            <a:r>
              <a:rPr lang="en-US" dirty="0" err="1" smtClean="0"/>
              <a:t>pozitivă</a:t>
            </a:r>
            <a:r>
              <a:rPr lang="en-US" dirty="0" smtClean="0"/>
              <a:t>”, </a:t>
            </a:r>
            <a:r>
              <a:rPr lang="en-US" dirty="0" err="1" smtClean="0"/>
              <a:t>fondată</a:t>
            </a:r>
            <a:r>
              <a:rPr lang="en-US" dirty="0" smtClean="0"/>
              <a:t> de Martin Seligman la </a:t>
            </a:r>
            <a:r>
              <a:rPr lang="en-US" dirty="0" err="1" smtClean="0"/>
              <a:t>sfârșitul</a:t>
            </a:r>
            <a:r>
              <a:rPr lang="en-US" dirty="0" smtClean="0"/>
              <a:t> </a:t>
            </a:r>
            <a:r>
              <a:rPr lang="en-US" dirty="0" err="1" smtClean="0"/>
              <a:t>anilor</a:t>
            </a:r>
            <a:r>
              <a:rPr lang="en-US" dirty="0" smtClean="0"/>
              <a:t> 1990. </a:t>
            </a:r>
            <a:endParaRPr lang="ro-RO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Psihologia</a:t>
            </a:r>
            <a:r>
              <a:rPr lang="en-US" dirty="0" smtClean="0"/>
              <a:t> </a:t>
            </a:r>
            <a:r>
              <a:rPr lang="en-US" dirty="0" err="1" smtClean="0"/>
              <a:t>pozitivă</a:t>
            </a:r>
            <a:r>
              <a:rPr lang="ro-RO" dirty="0" smtClean="0"/>
              <a:t>, numită și știința </a:t>
            </a:r>
            <a:r>
              <a:rPr lang="en-US" dirty="0" smtClean="0"/>
              <a:t>“</a:t>
            </a:r>
            <a:r>
              <a:rPr lang="ro-RO" dirty="0" smtClean="0"/>
              <a:t>fericirii</a:t>
            </a:r>
            <a:r>
              <a:rPr lang="en-US" dirty="0" smtClean="0"/>
              <a:t>” </a:t>
            </a:r>
            <a:r>
              <a:rPr lang="en-US" dirty="0" err="1" smtClean="0"/>
              <a:t>este</a:t>
            </a:r>
            <a:r>
              <a:rPr lang="en-US" dirty="0" smtClean="0"/>
              <a:t> un </a:t>
            </a:r>
            <a:r>
              <a:rPr lang="en-US" dirty="0" err="1" smtClean="0"/>
              <a:t>studiu</a:t>
            </a:r>
            <a:r>
              <a:rPr lang="en-US" dirty="0" smtClean="0"/>
              <a:t> </a:t>
            </a:r>
            <a:r>
              <a:rPr lang="en-US" dirty="0" err="1" smtClean="0"/>
              <a:t>științific</a:t>
            </a:r>
            <a:r>
              <a:rPr lang="en-US" dirty="0" smtClean="0"/>
              <a:t> al </a:t>
            </a:r>
            <a:r>
              <a:rPr lang="en-US" dirty="0" err="1" smtClean="0"/>
              <a:t>înfloririi</a:t>
            </a:r>
            <a:r>
              <a:rPr lang="en-US" dirty="0" smtClean="0"/>
              <a:t> </a:t>
            </a:r>
            <a:r>
              <a:rPr lang="en-US" dirty="0" err="1" smtClean="0"/>
              <a:t>umane</a:t>
            </a:r>
            <a:r>
              <a:rPr lang="en-US" dirty="0" smtClean="0"/>
              <a:t>,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răspundă</a:t>
            </a:r>
            <a:r>
              <a:rPr lang="en-US" dirty="0" smtClean="0"/>
              <a:t> la </a:t>
            </a:r>
            <a:r>
              <a:rPr lang="en-US" dirty="0" err="1" smtClean="0"/>
              <a:t>întrebarea</a:t>
            </a:r>
            <a:r>
              <a:rPr lang="en-US" dirty="0" smtClean="0"/>
              <a:t> “Ce </a:t>
            </a:r>
            <a:r>
              <a:rPr lang="en-US" dirty="0" err="1" smtClean="0"/>
              <a:t>anume</a:t>
            </a:r>
            <a:r>
              <a:rPr lang="en-US" dirty="0" smtClean="0"/>
              <a:t> face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viața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merite</a:t>
            </a:r>
            <a:r>
              <a:rPr lang="en-US" dirty="0" smtClean="0"/>
              <a:t> </a:t>
            </a:r>
            <a:r>
              <a:rPr lang="en-US" dirty="0" err="1" smtClean="0"/>
              <a:t>trăită</a:t>
            </a:r>
            <a:r>
              <a:rPr lang="en-US" dirty="0" smtClean="0"/>
              <a:t>?” </a:t>
            </a:r>
            <a:r>
              <a:rPr lang="en-US" dirty="0" err="1" smtClean="0"/>
              <a:t>și</a:t>
            </a:r>
            <a:r>
              <a:rPr lang="en-US" dirty="0" smtClean="0"/>
              <a:t> care ne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devenim</a:t>
            </a:r>
            <a:r>
              <a:rPr lang="en-US" dirty="0" smtClean="0"/>
              <a:t> </a:t>
            </a:r>
            <a:r>
              <a:rPr lang="en-US" dirty="0" err="1" smtClean="0"/>
              <a:t>puternici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rezistenți</a:t>
            </a:r>
            <a:r>
              <a:rPr lang="en-US" dirty="0" smtClean="0"/>
              <a:t>.</a:t>
            </a:r>
            <a:r>
              <a:rPr lang="ro-RO" baseline="0" dirty="0" smtClean="0"/>
              <a:t> </a:t>
            </a:r>
            <a:r>
              <a:rPr lang="en-US" dirty="0" err="1" smtClean="0"/>
              <a:t>Dacă</a:t>
            </a:r>
            <a:r>
              <a:rPr lang="en-US" dirty="0" smtClean="0"/>
              <a:t> ne </a:t>
            </a:r>
            <a:r>
              <a:rPr lang="en-US" dirty="0" err="1" smtClean="0"/>
              <a:t>raportăm</a:t>
            </a:r>
            <a:r>
              <a:rPr lang="en-US" dirty="0" smtClean="0"/>
              <a:t> la </a:t>
            </a:r>
            <a:r>
              <a:rPr lang="en-US" dirty="0" err="1" smtClean="0"/>
              <a:t>sănătatea</a:t>
            </a:r>
            <a:r>
              <a:rPr lang="en-US" dirty="0" smtClean="0"/>
              <a:t> </a:t>
            </a:r>
            <a:r>
              <a:rPr lang="en-US" dirty="0" err="1" smtClean="0"/>
              <a:t>mentală</a:t>
            </a:r>
            <a:r>
              <a:rPr lang="en-US" dirty="0" smtClean="0"/>
              <a:t>, </a:t>
            </a:r>
            <a:r>
              <a:rPr lang="en-US" dirty="0" err="1" smtClean="0"/>
              <a:t>aceasta</a:t>
            </a:r>
            <a:r>
              <a:rPr lang="en-US" dirty="0" smtClean="0"/>
              <a:t> se divide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: </a:t>
            </a:r>
            <a:r>
              <a:rPr lang="en-US" dirty="0" err="1" smtClean="0"/>
              <a:t>boală</a:t>
            </a:r>
            <a:r>
              <a:rPr lang="en-US" dirty="0" smtClean="0"/>
              <a:t> </a:t>
            </a:r>
            <a:r>
              <a:rPr lang="en-US" dirty="0" err="1" smtClean="0"/>
              <a:t>mentală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bunăstare</a:t>
            </a:r>
            <a:r>
              <a:rPr lang="en-US" dirty="0" smtClean="0"/>
              <a:t> </a:t>
            </a:r>
            <a:r>
              <a:rPr lang="en-US" dirty="0" err="1" smtClean="0"/>
              <a:t>mentală</a:t>
            </a:r>
            <a:r>
              <a:rPr lang="en-US" dirty="0" smtClean="0"/>
              <a:t>. </a:t>
            </a:r>
            <a:r>
              <a:rPr lang="en-US" dirty="0" err="1" smtClean="0"/>
              <a:t>Prea</a:t>
            </a:r>
            <a:r>
              <a:rPr lang="en-US" dirty="0" smtClean="0"/>
              <a:t> </a:t>
            </a:r>
            <a:r>
              <a:rPr lang="en-US" dirty="0" err="1" smtClean="0"/>
              <a:t>multă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, </a:t>
            </a:r>
            <a:r>
              <a:rPr lang="en-US" dirty="0" err="1" smtClean="0"/>
              <a:t>psihologia</a:t>
            </a:r>
            <a:r>
              <a:rPr lang="en-US" dirty="0" smtClean="0"/>
              <a:t> </a:t>
            </a:r>
            <a:r>
              <a:rPr lang="en-US" dirty="0" err="1" smtClean="0"/>
              <a:t>tradițională</a:t>
            </a:r>
            <a:r>
              <a:rPr lang="en-US" dirty="0" smtClean="0"/>
              <a:t> a </a:t>
            </a:r>
            <a:r>
              <a:rPr lang="en-US" dirty="0" err="1" smtClean="0"/>
              <a:t>studiat</a:t>
            </a:r>
            <a:r>
              <a:rPr lang="en-US" dirty="0" smtClean="0"/>
              <a:t> zona de </a:t>
            </a:r>
            <a:r>
              <a:rPr lang="en-US" dirty="0" err="1" smtClean="0"/>
              <a:t>boală</a:t>
            </a:r>
            <a:r>
              <a:rPr lang="en-US" dirty="0" smtClean="0"/>
              <a:t> </a:t>
            </a:r>
            <a:r>
              <a:rPr lang="en-US" dirty="0" err="1" smtClean="0"/>
              <a:t>mentală</a:t>
            </a:r>
            <a:r>
              <a:rPr lang="en-US" dirty="0" smtClean="0"/>
              <a:t>, </a:t>
            </a:r>
            <a:r>
              <a:rPr lang="en-US" dirty="0" err="1" smtClean="0"/>
              <a:t>punând</a:t>
            </a:r>
            <a:r>
              <a:rPr lang="en-US" dirty="0" smtClean="0"/>
              <a:t> accent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nu </a:t>
            </a:r>
            <a:r>
              <a:rPr lang="en-US" dirty="0" err="1" smtClean="0"/>
              <a:t>este</a:t>
            </a:r>
            <a:r>
              <a:rPr lang="en-US" dirty="0" smtClean="0"/>
              <a:t> bun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oameni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de </a:t>
            </a:r>
            <a:r>
              <a:rPr lang="en-US" dirty="0" err="1" smtClean="0"/>
              <a:t>ce</a:t>
            </a:r>
            <a:r>
              <a:rPr lang="en-US" dirty="0" smtClean="0"/>
              <a:t>. Dar </a:t>
            </a:r>
            <a:r>
              <a:rPr lang="en-US" dirty="0" err="1" smtClean="0"/>
              <a:t>în</a:t>
            </a:r>
            <a:r>
              <a:rPr lang="en-US" dirty="0" smtClean="0"/>
              <a:t> 1990, </a:t>
            </a:r>
            <a:r>
              <a:rPr lang="en-US" dirty="0" err="1" smtClean="0"/>
              <a:t>profesorul</a:t>
            </a:r>
            <a:r>
              <a:rPr lang="en-US" dirty="0" smtClean="0"/>
              <a:t> Martin Seligman a </a:t>
            </a:r>
            <a:r>
              <a:rPr lang="en-US" dirty="0" err="1" smtClean="0"/>
              <a:t>schimbat</a:t>
            </a:r>
            <a:r>
              <a:rPr lang="en-US" dirty="0" smtClean="0"/>
              <a:t> 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 smtClean="0"/>
              <a:t>paradigmă</a:t>
            </a:r>
            <a:r>
              <a:rPr lang="en-US" dirty="0" smtClean="0"/>
              <a:t>, </a:t>
            </a:r>
            <a:r>
              <a:rPr lang="en-US" dirty="0" err="1" smtClean="0"/>
              <a:t>când</a:t>
            </a:r>
            <a:r>
              <a:rPr lang="en-US" dirty="0" smtClean="0"/>
              <a:t> a </a:t>
            </a:r>
            <a:r>
              <a:rPr lang="en-US" dirty="0" err="1" smtClean="0"/>
              <a:t>început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studieze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au </a:t>
            </a:r>
            <a:r>
              <a:rPr lang="en-US" dirty="0" err="1" smtClean="0"/>
              <a:t>oamenii</a:t>
            </a:r>
            <a:r>
              <a:rPr lang="en-US" dirty="0" smtClean="0"/>
              <a:t> bun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cum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îmbunătățească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aceste</a:t>
            </a:r>
            <a:r>
              <a:rPr lang="en-US" dirty="0" smtClean="0"/>
              <a:t> </a:t>
            </a:r>
            <a:r>
              <a:rPr lang="en-US" dirty="0" err="1" smtClean="0"/>
              <a:t>lucruri</a:t>
            </a:r>
            <a:r>
              <a:rPr lang="en-US" dirty="0" smtClean="0"/>
              <a:t>, </a:t>
            </a:r>
            <a:r>
              <a:rPr lang="en-US" dirty="0" err="1" smtClean="0"/>
              <a:t>explorând</a:t>
            </a:r>
            <a:r>
              <a:rPr lang="en-US" dirty="0" smtClean="0"/>
              <a:t> zona de </a:t>
            </a:r>
            <a:r>
              <a:rPr lang="en-US" dirty="0" err="1" smtClean="0"/>
              <a:t>bunăstare</a:t>
            </a:r>
            <a:r>
              <a:rPr lang="en-US" dirty="0" smtClean="0"/>
              <a:t> </a:t>
            </a:r>
            <a:r>
              <a:rPr lang="en-US" dirty="0" err="1" smtClean="0"/>
              <a:t>mentală</a:t>
            </a:r>
            <a:r>
              <a:rPr lang="en-US" dirty="0" smtClean="0"/>
              <a:t>. </a:t>
            </a:r>
            <a:r>
              <a:rPr lang="en-US" dirty="0" err="1" smtClean="0"/>
              <a:t>Acesta</a:t>
            </a:r>
            <a:r>
              <a:rPr lang="en-US" dirty="0" smtClean="0"/>
              <a:t> a </a:t>
            </a:r>
            <a:r>
              <a:rPr lang="en-US" dirty="0" err="1" smtClean="0"/>
              <a:t>realizat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făcând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lucruri</a:t>
            </a:r>
            <a:r>
              <a:rPr lang="en-US" dirty="0" smtClean="0"/>
              <a:t> care ne permit </a:t>
            </a:r>
            <a:r>
              <a:rPr lang="en-US" dirty="0" err="1" smtClean="0"/>
              <a:t>să</a:t>
            </a:r>
            <a:r>
              <a:rPr lang="en-US" dirty="0" smtClean="0"/>
              <a:t> “</a:t>
            </a:r>
            <a:r>
              <a:rPr lang="en-US" dirty="0" err="1" smtClean="0"/>
              <a:t>înflorim</a:t>
            </a:r>
            <a:r>
              <a:rPr lang="en-US" dirty="0" smtClean="0"/>
              <a:t>”,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trăi</a:t>
            </a:r>
            <a:r>
              <a:rPr lang="en-US" dirty="0" smtClean="0"/>
              <a:t> </a:t>
            </a:r>
            <a:r>
              <a:rPr lang="en-US" dirty="0" err="1" smtClean="0"/>
              <a:t>vieți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încărcate</a:t>
            </a:r>
            <a:r>
              <a:rPr lang="en-US" dirty="0" smtClean="0"/>
              <a:t> de </a:t>
            </a:r>
            <a:r>
              <a:rPr lang="en-US" dirty="0" err="1" smtClean="0"/>
              <a:t>sens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fericite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, de </a:t>
            </a:r>
            <a:r>
              <a:rPr lang="en-US" dirty="0" err="1" smtClean="0"/>
              <a:t>asemenea</a:t>
            </a:r>
            <a:r>
              <a:rPr lang="en-US" dirty="0" smtClean="0"/>
              <a:t>,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facem</a:t>
            </a:r>
            <a:r>
              <a:rPr lang="en-US" dirty="0" smtClean="0"/>
              <a:t> </a:t>
            </a:r>
            <a:r>
              <a:rPr lang="en-US" dirty="0" err="1" smtClean="0"/>
              <a:t>față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ușor</a:t>
            </a:r>
            <a:r>
              <a:rPr lang="en-US" dirty="0" smtClean="0"/>
              <a:t> </a:t>
            </a:r>
            <a:r>
              <a:rPr lang="en-US" dirty="0" err="1" smtClean="0"/>
              <a:t>adversităților</a:t>
            </a:r>
            <a:r>
              <a:rPr lang="en-US" dirty="0" smtClean="0"/>
              <a:t>. </a:t>
            </a:r>
            <a:r>
              <a:rPr lang="en-US" dirty="0" err="1" smtClean="0"/>
              <a:t>Urmărește</a:t>
            </a:r>
            <a:r>
              <a:rPr lang="en-US" dirty="0" smtClean="0"/>
              <a:t> </a:t>
            </a:r>
            <a:r>
              <a:rPr lang="en-US" dirty="0" err="1" smtClean="0"/>
              <a:t>creșterea</a:t>
            </a:r>
            <a:r>
              <a:rPr lang="en-US" dirty="0" smtClean="0"/>
              <a:t> </a:t>
            </a:r>
            <a:r>
              <a:rPr lang="en-US" dirty="0" err="1" smtClean="0"/>
              <a:t>nivelului</a:t>
            </a:r>
            <a:r>
              <a:rPr lang="en-US" dirty="0" smtClean="0"/>
              <a:t> </a:t>
            </a:r>
            <a:r>
              <a:rPr lang="en-US" dirty="0" err="1" smtClean="0"/>
              <a:t>stării</a:t>
            </a:r>
            <a:r>
              <a:rPr lang="en-US" dirty="0" smtClean="0"/>
              <a:t> de bine, care nu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confundată</a:t>
            </a:r>
            <a:r>
              <a:rPr lang="en-US" dirty="0" smtClean="0"/>
              <a:t> cu </a:t>
            </a:r>
            <a:r>
              <a:rPr lang="en-US" dirty="0" err="1" smtClean="0"/>
              <a:t>fericirea</a:t>
            </a:r>
            <a:endParaRPr lang="ro-RO" dirty="0" smtClean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824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 smtClean="0"/>
              <a:t>Adresând</a:t>
            </a:r>
            <a:r>
              <a:rPr lang="en-US" baseline="0" dirty="0" smtClean="0"/>
              <a:t> </a:t>
            </a:r>
            <a:r>
              <a:rPr lang="ro-RO" baseline="0" dirty="0" smtClean="0"/>
              <a:t>î</a:t>
            </a:r>
            <a:r>
              <a:rPr lang="en-US" baseline="0" dirty="0" err="1" smtClean="0"/>
              <a:t>ntrebarea</a:t>
            </a:r>
            <a:r>
              <a:rPr lang="ro-RO" baseline="0" dirty="0" smtClean="0"/>
              <a:t> </a:t>
            </a:r>
            <a:r>
              <a:rPr lang="en-US" baseline="0" dirty="0" smtClean="0"/>
              <a:t>“C</a:t>
            </a:r>
            <a:r>
              <a:rPr lang="en-US" dirty="0" smtClean="0"/>
              <a:t>e </a:t>
            </a:r>
            <a:r>
              <a:rPr lang="en-US" dirty="0" err="1" smtClean="0"/>
              <a:t>vă</a:t>
            </a:r>
            <a:r>
              <a:rPr lang="en-US" dirty="0" smtClean="0"/>
              <a:t> </a:t>
            </a:r>
            <a:r>
              <a:rPr lang="en-US" dirty="0" err="1" smtClean="0"/>
              <a:t>doriți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copilul</a:t>
            </a:r>
            <a:r>
              <a:rPr lang="en-US" dirty="0" smtClean="0"/>
              <a:t> </a:t>
            </a:r>
            <a:r>
              <a:rPr lang="en-US" dirty="0" err="1" smtClean="0"/>
              <a:t>dumneavoastră</a:t>
            </a:r>
            <a:r>
              <a:rPr lang="en-US" dirty="0" smtClean="0"/>
              <a:t>?”</a:t>
            </a:r>
            <a:r>
              <a:rPr lang="ro-RO" dirty="0" smtClean="0"/>
              <a:t>,</a:t>
            </a:r>
            <a:r>
              <a:rPr lang="ro-RO" baseline="0" dirty="0" smtClean="0"/>
              <a:t> </a:t>
            </a:r>
            <a:r>
              <a:rPr lang="en-US" dirty="0" err="1" smtClean="0"/>
              <a:t>sute</a:t>
            </a:r>
            <a:r>
              <a:rPr lang="en-US" dirty="0" smtClean="0"/>
              <a:t> de </a:t>
            </a:r>
            <a:r>
              <a:rPr lang="en-US" dirty="0" err="1" smtClean="0"/>
              <a:t>părinți</a:t>
            </a:r>
            <a:r>
              <a:rPr lang="en-US" dirty="0" smtClean="0"/>
              <a:t> </a:t>
            </a:r>
            <a:r>
              <a:rPr lang="ro-RO" dirty="0" smtClean="0"/>
              <a:t>ar răspunde</a:t>
            </a:r>
            <a:r>
              <a:rPr lang="en-US" dirty="0" smtClean="0"/>
              <a:t>: „</a:t>
            </a:r>
            <a:r>
              <a:rPr lang="en-US" dirty="0" err="1" smtClean="0"/>
              <a:t>fericire</a:t>
            </a:r>
            <a:r>
              <a:rPr lang="en-US" dirty="0" smtClean="0"/>
              <a:t>”, „</a:t>
            </a:r>
            <a:r>
              <a:rPr lang="en-US" dirty="0" err="1" smtClean="0"/>
              <a:t>satisfacție</a:t>
            </a:r>
            <a:r>
              <a:rPr lang="en-US" dirty="0" smtClean="0"/>
              <a:t>”, „</a:t>
            </a:r>
            <a:r>
              <a:rPr lang="en-US" dirty="0" err="1" smtClean="0"/>
              <a:t>mulțumire</a:t>
            </a:r>
            <a:r>
              <a:rPr lang="en-US" dirty="0" smtClean="0"/>
              <a:t>”, „</a:t>
            </a:r>
            <a:r>
              <a:rPr lang="en-US" dirty="0" err="1" smtClean="0"/>
              <a:t>echilibru</a:t>
            </a:r>
            <a:r>
              <a:rPr lang="en-US" dirty="0" smtClean="0"/>
              <a:t>”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altele</a:t>
            </a:r>
            <a:r>
              <a:rPr lang="en-US" dirty="0" smtClean="0"/>
              <a:t> </a:t>
            </a:r>
            <a:r>
              <a:rPr lang="en-US" dirty="0" err="1" smtClean="0"/>
              <a:t>asemenea</a:t>
            </a:r>
            <a:r>
              <a:rPr lang="en-US" dirty="0" smtClean="0"/>
              <a:t>. </a:t>
            </a:r>
            <a:r>
              <a:rPr lang="ro-RO" dirty="0" smtClean="0"/>
              <a:t>Adresând</a:t>
            </a:r>
            <a:r>
              <a:rPr lang="ro-RO" baseline="0" dirty="0" smtClean="0"/>
              <a:t> întrebarea </a:t>
            </a:r>
            <a:r>
              <a:rPr lang="en-US" baseline="0" dirty="0" smtClean="0"/>
              <a:t>“</a:t>
            </a:r>
            <a:r>
              <a:rPr lang="ro-RO" baseline="0" dirty="0" smtClean="0"/>
              <a:t>C</a:t>
            </a:r>
            <a:r>
              <a:rPr lang="en-US" dirty="0" smtClean="0"/>
              <a:t>e </a:t>
            </a:r>
            <a:r>
              <a:rPr lang="en-US" dirty="0" err="1" smtClean="0"/>
              <a:t>predau</a:t>
            </a:r>
            <a:r>
              <a:rPr lang="en-US" dirty="0" smtClean="0"/>
              <a:t> </a:t>
            </a:r>
            <a:r>
              <a:rPr lang="en-US" dirty="0" err="1" smtClean="0"/>
              <a:t>școlile</a:t>
            </a:r>
            <a:r>
              <a:rPr lang="en-US" dirty="0" smtClean="0"/>
              <a:t>?”, al</a:t>
            </a:r>
            <a:r>
              <a:rPr lang="ro-RO" dirty="0" smtClean="0"/>
              <a:t>ți</a:t>
            </a:r>
            <a:r>
              <a:rPr lang="en-US" dirty="0" smtClean="0"/>
              <a:t> </a:t>
            </a:r>
            <a:r>
              <a:rPr lang="en-US" dirty="0" err="1" smtClean="0"/>
              <a:t>părinți</a:t>
            </a:r>
            <a:r>
              <a:rPr lang="ro-RO" baseline="0" dirty="0" smtClean="0"/>
              <a:t> ar răspunde</a:t>
            </a:r>
            <a:r>
              <a:rPr lang="en-US" dirty="0" smtClean="0"/>
              <a:t> : „</a:t>
            </a:r>
            <a:r>
              <a:rPr lang="en-US" dirty="0" err="1" smtClean="0"/>
              <a:t>cunoștințe</a:t>
            </a:r>
            <a:r>
              <a:rPr lang="en-US" dirty="0" smtClean="0"/>
              <a:t>”, „</a:t>
            </a:r>
            <a:r>
              <a:rPr lang="en-US" dirty="0" err="1" smtClean="0"/>
              <a:t>abilități</a:t>
            </a:r>
            <a:r>
              <a:rPr lang="en-US" dirty="0" smtClean="0"/>
              <a:t>”, „</a:t>
            </a:r>
            <a:r>
              <a:rPr lang="en-US" dirty="0" err="1" smtClean="0"/>
              <a:t>metode</a:t>
            </a:r>
            <a:r>
              <a:rPr lang="en-US" dirty="0" smtClean="0"/>
              <a:t>”, „</a:t>
            </a:r>
            <a:r>
              <a:rPr lang="en-US" dirty="0" err="1" smtClean="0"/>
              <a:t>tehnici</a:t>
            </a:r>
            <a:r>
              <a:rPr lang="en-US" dirty="0" smtClean="0"/>
              <a:t>”, „</a:t>
            </a:r>
            <a:r>
              <a:rPr lang="en-US" dirty="0" err="1" smtClean="0"/>
              <a:t>demersuri</a:t>
            </a:r>
            <a:r>
              <a:rPr lang="en-US" dirty="0" smtClean="0"/>
              <a:t> de </a:t>
            </a:r>
            <a:r>
              <a:rPr lang="en-US" dirty="0" err="1" smtClean="0"/>
              <a:t>gândire</a:t>
            </a:r>
            <a:r>
              <a:rPr lang="en-US" dirty="0" smtClean="0"/>
              <a:t>” etc.. </a:t>
            </a:r>
            <a:r>
              <a:rPr lang="en-US" dirty="0" err="1" smtClean="0"/>
              <a:t>Obser</a:t>
            </a:r>
            <a:r>
              <a:rPr lang="ro-RO" dirty="0" smtClean="0"/>
              <a:t>văm,</a:t>
            </a:r>
            <a:r>
              <a:rPr lang="ro-RO" baseline="0" dirty="0" smtClean="0"/>
              <a:t> fără prea mare efort,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nu </a:t>
            </a:r>
            <a:r>
              <a:rPr lang="en-US" dirty="0" err="1" smtClean="0"/>
              <a:t>există</a:t>
            </a:r>
            <a:r>
              <a:rPr lang="en-US" dirty="0" smtClean="0"/>
              <a:t> </a:t>
            </a:r>
            <a:r>
              <a:rPr lang="en-US" dirty="0" err="1" smtClean="0"/>
              <a:t>aproape</a:t>
            </a:r>
            <a:r>
              <a:rPr lang="en-US" dirty="0" smtClean="0"/>
              <a:t> </a:t>
            </a:r>
            <a:r>
              <a:rPr lang="en-US" dirty="0" err="1" smtClean="0"/>
              <a:t>nicio</a:t>
            </a:r>
            <a:r>
              <a:rPr lang="en-US" dirty="0" smtClean="0"/>
              <a:t> </a:t>
            </a:r>
            <a:r>
              <a:rPr lang="en-US" dirty="0" err="1" smtClean="0"/>
              <a:t>suprapunere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. </a:t>
            </a:r>
            <a:r>
              <a:rPr lang="en-US" dirty="0" err="1" smtClean="0"/>
              <a:t>Școlarizarea</a:t>
            </a:r>
            <a:r>
              <a:rPr lang="en-US" dirty="0" smtClean="0"/>
              <a:t> </a:t>
            </a:r>
            <a:r>
              <a:rPr lang="en-US" dirty="0" err="1" smtClean="0"/>
              <a:t>copiilor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mare parte, de </a:t>
            </a:r>
            <a:r>
              <a:rPr lang="en-US" dirty="0" err="1" smtClean="0"/>
              <a:t>mai</a:t>
            </a:r>
            <a:r>
              <a:rPr lang="en-US" dirty="0" smtClean="0"/>
              <a:t> bine de un </a:t>
            </a:r>
            <a:r>
              <a:rPr lang="en-US" dirty="0" err="1" smtClean="0"/>
              <a:t>secol</a:t>
            </a:r>
            <a:r>
              <a:rPr lang="en-US" dirty="0" smtClean="0"/>
              <a:t>, o </a:t>
            </a:r>
            <a:r>
              <a:rPr lang="en-US" dirty="0" err="1" smtClean="0"/>
              <a:t>simplă</a:t>
            </a:r>
            <a:r>
              <a:rPr lang="en-US" dirty="0" smtClean="0"/>
              <a:t> </a:t>
            </a:r>
            <a:r>
              <a:rPr lang="en-US" dirty="0" err="1" smtClean="0"/>
              <a:t>punte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lumea</a:t>
            </a:r>
            <a:r>
              <a:rPr lang="en-US" dirty="0" smtClean="0"/>
              <a:t> </a:t>
            </a:r>
            <a:r>
              <a:rPr lang="en-US" dirty="0" err="1" smtClean="0"/>
              <a:t>muncii</a:t>
            </a:r>
            <a:r>
              <a:rPr lang="en-US" dirty="0" smtClean="0"/>
              <a:t> </a:t>
            </a:r>
            <a:r>
              <a:rPr lang="en-US" dirty="0" err="1" smtClean="0"/>
              <a:t>adulților</a:t>
            </a:r>
            <a:r>
              <a:rPr lang="en-US" dirty="0" smtClean="0"/>
              <a:t>.</a:t>
            </a:r>
            <a:r>
              <a:rPr lang="ro-RO" dirty="0" smtClean="0"/>
              <a:t> </a:t>
            </a:r>
            <a:r>
              <a:rPr lang="en-US" dirty="0" smtClean="0"/>
              <a:t>Dar </a:t>
            </a:r>
            <a:r>
              <a:rPr lang="en-US" dirty="0" err="1" smtClean="0"/>
              <a:t>imaginați-vă</a:t>
            </a:r>
            <a:r>
              <a:rPr lang="ro-RO" baseline="0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școlile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putea</a:t>
            </a:r>
            <a:r>
              <a:rPr lang="en-US" dirty="0" smtClean="0"/>
              <a:t>, </a:t>
            </a:r>
            <a:r>
              <a:rPr lang="en-US" dirty="0" err="1" smtClean="0"/>
              <a:t>fără</a:t>
            </a:r>
            <a:r>
              <a:rPr lang="en-US" dirty="0" smtClean="0"/>
              <a:t> a face </a:t>
            </a:r>
            <a:r>
              <a:rPr lang="en-US" dirty="0" err="1" smtClean="0"/>
              <a:t>compromisuri</a:t>
            </a:r>
            <a:r>
              <a:rPr lang="en-US" dirty="0" smtClean="0"/>
              <a:t> de </a:t>
            </a:r>
            <a:r>
              <a:rPr lang="en-US" dirty="0" err="1" smtClean="0"/>
              <a:t>tipul</a:t>
            </a:r>
            <a:r>
              <a:rPr lang="en-US" dirty="0" smtClean="0"/>
              <a:t> </a:t>
            </a:r>
            <a:r>
              <a:rPr lang="en-US" dirty="0" err="1" smtClean="0"/>
              <a:t>neglijării</a:t>
            </a:r>
            <a:r>
              <a:rPr lang="en-US" dirty="0" smtClean="0"/>
              <a:t> </a:t>
            </a:r>
            <a:r>
              <a:rPr lang="en-US" dirty="0" err="1" smtClean="0"/>
              <a:t>pregătirii</a:t>
            </a:r>
            <a:r>
              <a:rPr lang="en-US" dirty="0" smtClean="0"/>
              <a:t> </a:t>
            </a:r>
            <a:r>
              <a:rPr lang="en-US" dirty="0" err="1" smtClean="0"/>
              <a:t>academice</a:t>
            </a:r>
            <a:r>
              <a:rPr lang="en-US" dirty="0" smtClean="0"/>
              <a:t>,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formeze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abilități</a:t>
            </a:r>
            <a:r>
              <a:rPr lang="en-US" dirty="0" smtClean="0"/>
              <a:t> care </a:t>
            </a:r>
            <a:r>
              <a:rPr lang="en-US" dirty="0" err="1" smtClean="0"/>
              <a:t>țin</a:t>
            </a:r>
            <a:r>
              <a:rPr lang="en-US" dirty="0" smtClean="0"/>
              <a:t> de </a:t>
            </a:r>
            <a:r>
              <a:rPr lang="en-US" dirty="0" err="1" smtClean="0"/>
              <a:t>bunăstare</a:t>
            </a:r>
            <a:r>
              <a:rPr lang="en-US" dirty="0" smtClean="0"/>
              <a:t>, </a:t>
            </a:r>
            <a:r>
              <a:rPr lang="en-US" dirty="0" err="1" smtClean="0"/>
              <a:t>echilibru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satisfacție</a:t>
            </a:r>
            <a:r>
              <a:rPr lang="en-US" dirty="0" smtClean="0"/>
              <a:t> </a:t>
            </a:r>
            <a:r>
              <a:rPr lang="en-US" dirty="0" err="1" smtClean="0"/>
              <a:t>personală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Starea</a:t>
            </a:r>
            <a:r>
              <a:rPr lang="en-US" dirty="0" smtClean="0"/>
              <a:t> de bine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numită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“</a:t>
            </a:r>
            <a:r>
              <a:rPr lang="en-US" dirty="0" err="1" smtClean="0"/>
              <a:t>calitatea</a:t>
            </a:r>
            <a:r>
              <a:rPr lang="en-US" dirty="0" smtClean="0"/>
              <a:t> </a:t>
            </a:r>
            <a:r>
              <a:rPr lang="en-US" dirty="0" err="1" smtClean="0"/>
              <a:t>vieții</a:t>
            </a:r>
            <a:r>
              <a:rPr lang="en-US" dirty="0" smtClean="0"/>
              <a:t>”, un concept </a:t>
            </a:r>
            <a:r>
              <a:rPr lang="en-US" dirty="0" err="1" smtClean="0"/>
              <a:t>asociat</a:t>
            </a:r>
            <a:r>
              <a:rPr lang="en-US" dirty="0" smtClean="0"/>
              <a:t> </a:t>
            </a:r>
            <a:r>
              <a:rPr lang="en-US" dirty="0" err="1" smtClean="0"/>
              <a:t>funcționalității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sănătății</a:t>
            </a:r>
            <a:r>
              <a:rPr lang="en-US" dirty="0" smtClean="0"/>
              <a:t> </a:t>
            </a:r>
            <a:r>
              <a:rPr lang="en-US" dirty="0" err="1" smtClean="0"/>
              <a:t>fizice</a:t>
            </a:r>
            <a:r>
              <a:rPr lang="en-US" dirty="0" smtClean="0"/>
              <a:t>, </a:t>
            </a:r>
            <a:r>
              <a:rPr lang="en-US" dirty="0" err="1" smtClean="0"/>
              <a:t>mintale</a:t>
            </a:r>
            <a:r>
              <a:rPr lang="en-US" dirty="0" smtClean="0"/>
              <a:t>, </a:t>
            </a:r>
            <a:r>
              <a:rPr lang="en-US" dirty="0" err="1" smtClean="0"/>
              <a:t>emoționale</a:t>
            </a:r>
            <a:r>
              <a:rPr lang="en-US" dirty="0" smtClean="0"/>
              <a:t>, </a:t>
            </a:r>
            <a:r>
              <a:rPr lang="en-US" dirty="0" err="1" smtClean="0"/>
              <a:t>sociale</a:t>
            </a:r>
            <a:r>
              <a:rPr lang="en-US" dirty="0" smtClean="0"/>
              <a:t>, </a:t>
            </a:r>
            <a:r>
              <a:rPr lang="en-US" dirty="0" err="1" smtClean="0"/>
              <a:t>percepției</a:t>
            </a:r>
            <a:r>
              <a:rPr lang="en-US" dirty="0" smtClean="0"/>
              <a:t> de sine etc. Este o stare </a:t>
            </a:r>
            <a:r>
              <a:rPr lang="en-US" dirty="0" err="1" smtClean="0"/>
              <a:t>dinamică</a:t>
            </a:r>
            <a:r>
              <a:rPr lang="en-US" dirty="0" smtClean="0"/>
              <a:t>,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fi </a:t>
            </a:r>
            <a:r>
              <a:rPr lang="en-US" dirty="0" err="1" smtClean="0"/>
              <a:t>îmbunătățită</a:t>
            </a:r>
            <a:r>
              <a:rPr lang="en-US" dirty="0" smtClean="0"/>
              <a:t> </a:t>
            </a:r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 smtClean="0"/>
              <a:t>oamenii</a:t>
            </a:r>
            <a:r>
              <a:rPr lang="en-US" dirty="0" smtClean="0"/>
              <a:t> </a:t>
            </a:r>
            <a:r>
              <a:rPr lang="en-US" dirty="0" err="1" smtClean="0"/>
              <a:t>își</a:t>
            </a:r>
            <a:r>
              <a:rPr lang="en-US" dirty="0" smtClean="0"/>
              <a:t> pot </a:t>
            </a:r>
            <a:r>
              <a:rPr lang="en-US" dirty="0" err="1" smtClean="0"/>
              <a:t>atinge</a:t>
            </a:r>
            <a:r>
              <a:rPr lang="en-US" dirty="0" smtClean="0"/>
              <a:t> </a:t>
            </a:r>
            <a:r>
              <a:rPr lang="en-US" dirty="0" err="1" smtClean="0"/>
              <a:t>scopurile</a:t>
            </a:r>
            <a:r>
              <a:rPr lang="en-US" dirty="0" smtClean="0"/>
              <a:t>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,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adoptarea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comportamente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deprinderi</a:t>
            </a:r>
            <a:r>
              <a:rPr lang="en-US" dirty="0" smtClean="0"/>
              <a:t> </a:t>
            </a:r>
            <a:r>
              <a:rPr lang="en-US" dirty="0" err="1" smtClean="0"/>
              <a:t>sănătoase</a:t>
            </a:r>
            <a:r>
              <a:rPr lang="en-US" dirty="0" smtClean="0"/>
              <a:t>. </a:t>
            </a:r>
            <a:r>
              <a:rPr lang="en-US" dirty="0" err="1" smtClean="0"/>
              <a:t>Starea</a:t>
            </a:r>
            <a:r>
              <a:rPr lang="en-US" dirty="0" smtClean="0"/>
              <a:t> de bine are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dimensiuni</a:t>
            </a:r>
            <a:r>
              <a:rPr lang="en-US" dirty="0" smtClean="0"/>
              <a:t>: </a:t>
            </a:r>
            <a:r>
              <a:rPr lang="en-US" dirty="0" err="1" smtClean="0"/>
              <a:t>obiectivă</a:t>
            </a:r>
            <a:r>
              <a:rPr lang="en-US" dirty="0" smtClean="0"/>
              <a:t> (</a:t>
            </a:r>
            <a:r>
              <a:rPr lang="en-US" dirty="0" err="1" smtClean="0"/>
              <a:t>starea</a:t>
            </a:r>
            <a:r>
              <a:rPr lang="en-US" dirty="0" smtClean="0"/>
              <a:t> social-</a:t>
            </a:r>
            <a:r>
              <a:rPr lang="en-US" dirty="0" err="1" smtClean="0"/>
              <a:t>economică</a:t>
            </a:r>
            <a:r>
              <a:rPr lang="en-US" dirty="0" smtClean="0"/>
              <a:t>, </a:t>
            </a:r>
            <a:r>
              <a:rPr lang="en-US" dirty="0" err="1" smtClean="0"/>
              <a:t>resurse</a:t>
            </a:r>
            <a:r>
              <a:rPr lang="en-US" dirty="0" smtClean="0"/>
              <a:t> </a:t>
            </a:r>
            <a:r>
              <a:rPr lang="en-US" dirty="0" err="1" smtClean="0"/>
              <a:t>educa</a:t>
            </a:r>
            <a:r>
              <a:rPr lang="ro-RO" dirty="0" smtClean="0"/>
              <a:t>ț</a:t>
            </a:r>
            <a:r>
              <a:rPr lang="en-US" dirty="0" err="1" smtClean="0"/>
              <a:t>ionale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starea</a:t>
            </a:r>
            <a:r>
              <a:rPr lang="en-US" dirty="0" smtClean="0"/>
              <a:t> de </a:t>
            </a:r>
            <a:r>
              <a:rPr lang="en-US" dirty="0" err="1" smtClean="0"/>
              <a:t>sănătate</a:t>
            </a:r>
            <a:r>
              <a:rPr lang="en-US" dirty="0" smtClean="0"/>
              <a:t>)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subiectivă</a:t>
            </a:r>
            <a:r>
              <a:rPr lang="en-US" dirty="0" smtClean="0"/>
              <a:t> (</a:t>
            </a:r>
            <a:r>
              <a:rPr lang="en-US" dirty="0" err="1" smtClean="0"/>
              <a:t>fericirea</a:t>
            </a:r>
            <a:r>
              <a:rPr lang="en-US" dirty="0" smtClean="0"/>
              <a:t>, </a:t>
            </a:r>
            <a:r>
              <a:rPr lang="en-US" dirty="0" err="1" smtClean="0"/>
              <a:t>percep</a:t>
            </a:r>
            <a:r>
              <a:rPr lang="ro-RO" dirty="0" smtClean="0"/>
              <a:t>ț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calită</a:t>
            </a:r>
            <a:r>
              <a:rPr lang="ro-RO" dirty="0" smtClean="0"/>
              <a:t>ț</a:t>
            </a:r>
            <a:r>
              <a:rPr lang="en-US" dirty="0" smtClean="0"/>
              <a:t>ii </a:t>
            </a:r>
            <a:r>
              <a:rPr lang="en-US" dirty="0" err="1" smtClean="0"/>
              <a:t>vieții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satisfac</a:t>
            </a:r>
            <a:r>
              <a:rPr lang="ro-RO" dirty="0" smtClean="0"/>
              <a:t>ț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via</a:t>
            </a:r>
            <a:r>
              <a:rPr lang="ro-RO" dirty="0" smtClean="0"/>
              <a:t>ț</a:t>
            </a:r>
            <a:r>
              <a:rPr lang="en-US" dirty="0" smtClean="0"/>
              <a:t>ă) 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5661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Fericirea</a:t>
            </a:r>
            <a:r>
              <a:rPr lang="en-US" dirty="0" smtClean="0"/>
              <a:t> nu </a:t>
            </a:r>
            <a:r>
              <a:rPr lang="en-US" dirty="0" err="1" smtClean="0"/>
              <a:t>este</a:t>
            </a:r>
            <a:r>
              <a:rPr lang="en-US" dirty="0" smtClean="0"/>
              <a:t> un </a:t>
            </a:r>
            <a:r>
              <a:rPr lang="en-US" dirty="0" err="1" smtClean="0"/>
              <a:t>lucru</a:t>
            </a:r>
            <a:r>
              <a:rPr lang="en-US" dirty="0" smtClean="0"/>
              <a:t> de </a:t>
            </a:r>
            <a:r>
              <a:rPr lang="en-US" dirty="0" err="1" smtClean="0"/>
              <a:t>atins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 o stare de a fi – 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alegere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 face o </a:t>
            </a:r>
            <a:r>
              <a:rPr lang="en-US" dirty="0" err="1" smtClean="0"/>
              <a:t>distincție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fericire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stare de bine. </a:t>
            </a:r>
            <a:r>
              <a:rPr lang="en-US" dirty="0" err="1" smtClean="0"/>
              <a:t>Fericirea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fi </a:t>
            </a:r>
            <a:r>
              <a:rPr lang="en-US" dirty="0" err="1" smtClean="0"/>
              <a:t>definită</a:t>
            </a:r>
            <a:r>
              <a:rPr lang="en-US" dirty="0" smtClean="0"/>
              <a:t> ca o stare </a:t>
            </a:r>
            <a:r>
              <a:rPr lang="en-US" dirty="0" err="1" smtClean="0"/>
              <a:t>emoțională</a:t>
            </a:r>
            <a:r>
              <a:rPr lang="en-US" dirty="0" smtClean="0"/>
              <a:t> </a:t>
            </a:r>
            <a:r>
              <a:rPr lang="en-US" dirty="0" err="1" smtClean="0"/>
              <a:t>pozitivă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ca un </a:t>
            </a:r>
            <a:r>
              <a:rPr lang="en-US" dirty="0" err="1" smtClean="0"/>
              <a:t>afect</a:t>
            </a:r>
            <a:r>
              <a:rPr lang="en-US" dirty="0" smtClean="0"/>
              <a:t> </a:t>
            </a:r>
            <a:r>
              <a:rPr lang="en-US" dirty="0" err="1" smtClean="0"/>
              <a:t>pozitiv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timp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bunăstarea</a:t>
            </a:r>
            <a:r>
              <a:rPr lang="en-US" dirty="0" smtClean="0"/>
              <a:t> </a:t>
            </a:r>
            <a:r>
              <a:rPr lang="en-US" dirty="0" err="1" smtClean="0"/>
              <a:t>subiectivă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starea</a:t>
            </a:r>
            <a:r>
              <a:rPr lang="en-US" dirty="0" smtClean="0"/>
              <a:t> de bine se </a:t>
            </a:r>
            <a:r>
              <a:rPr lang="en-US" dirty="0" err="1" smtClean="0"/>
              <a:t>referă</a:t>
            </a:r>
            <a:r>
              <a:rPr lang="en-US" dirty="0" smtClean="0"/>
              <a:t> la o </a:t>
            </a:r>
            <a:r>
              <a:rPr lang="en-US" dirty="0" err="1" smtClean="0"/>
              <a:t>valoare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la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fi </a:t>
            </a:r>
            <a:r>
              <a:rPr lang="en-US" dirty="0" err="1" smtClean="0"/>
              <a:t>considerat</a:t>
            </a:r>
            <a:r>
              <a:rPr lang="en-US" dirty="0" smtClean="0"/>
              <a:t> bun </a:t>
            </a:r>
            <a:r>
              <a:rPr lang="en-US" dirty="0" err="1" smtClean="0"/>
              <a:t>pentru</a:t>
            </a:r>
            <a:r>
              <a:rPr lang="en-US" dirty="0" smtClean="0"/>
              <a:t> o </a:t>
            </a:r>
            <a:r>
              <a:rPr lang="en-US" dirty="0" err="1" smtClean="0"/>
              <a:t>persoan</a:t>
            </a:r>
            <a:r>
              <a:rPr lang="ro-RO" dirty="0" smtClean="0"/>
              <a:t>ă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lucru</a:t>
            </a:r>
            <a:r>
              <a:rPr lang="en-US" dirty="0" smtClean="0"/>
              <a:t> </a:t>
            </a:r>
            <a:r>
              <a:rPr lang="en-US" dirty="0" err="1" smtClean="0"/>
              <a:t>înseamnă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fericirea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cheie</a:t>
            </a:r>
            <a:r>
              <a:rPr lang="en-US" dirty="0" smtClean="0"/>
              <a:t> </a:t>
            </a:r>
            <a:r>
              <a:rPr lang="en-US" dirty="0" err="1" smtClean="0"/>
              <a:t>importantă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sistemul</a:t>
            </a:r>
            <a:r>
              <a:rPr lang="en-US" dirty="0" smtClean="0"/>
              <a:t> </a:t>
            </a:r>
            <a:r>
              <a:rPr lang="en-US" dirty="0" err="1" smtClean="0"/>
              <a:t>educațional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nu </a:t>
            </a:r>
            <a:r>
              <a:rPr lang="en-US" dirty="0" err="1" smtClean="0"/>
              <a:t>există</a:t>
            </a:r>
            <a:r>
              <a:rPr lang="en-US" dirty="0" smtClean="0"/>
              <a:t> un program </a:t>
            </a:r>
            <a:r>
              <a:rPr lang="en-US" dirty="0" err="1" smtClean="0"/>
              <a:t>clar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crearea</a:t>
            </a:r>
            <a:r>
              <a:rPr lang="en-US" dirty="0" smtClean="0"/>
              <a:t> </a:t>
            </a:r>
            <a:r>
              <a:rPr lang="en-US" dirty="0" err="1" smtClean="0"/>
              <a:t>fericirii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școli</a:t>
            </a:r>
            <a:r>
              <a:rPr lang="en-US" dirty="0" smtClean="0"/>
              <a:t>.</a:t>
            </a:r>
            <a:endParaRPr lang="ro-RO" dirty="0" smtClean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206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crea</a:t>
            </a:r>
            <a:r>
              <a:rPr lang="en-US" dirty="0" smtClean="0"/>
              <a:t> o </a:t>
            </a:r>
            <a:r>
              <a:rPr lang="en-US" dirty="0" err="1" smtClean="0"/>
              <a:t>școală</a:t>
            </a:r>
            <a:r>
              <a:rPr lang="en-US" dirty="0" smtClean="0"/>
              <a:t> </a:t>
            </a:r>
            <a:r>
              <a:rPr lang="en-US" dirty="0" err="1" smtClean="0"/>
              <a:t>fericită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esenţial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, nu </a:t>
            </a:r>
            <a:r>
              <a:rPr lang="en-US" dirty="0" err="1" smtClean="0"/>
              <a:t>doar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ştim</a:t>
            </a:r>
            <a:r>
              <a:rPr lang="en-US" dirty="0" smtClean="0"/>
              <a:t> </a:t>
            </a:r>
            <a:r>
              <a:rPr lang="en-US" dirty="0" err="1" smtClean="0"/>
              <a:t>motivul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care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nevoie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fim</a:t>
            </a:r>
            <a:r>
              <a:rPr lang="en-US" dirty="0" smtClean="0"/>
              <a:t> </a:t>
            </a:r>
            <a:r>
              <a:rPr lang="en-US" dirty="0" err="1" smtClean="0"/>
              <a:t>fericiți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înțelegem</a:t>
            </a:r>
            <a:r>
              <a:rPr lang="en-US" dirty="0" smtClean="0"/>
              <a:t> </a:t>
            </a:r>
            <a:r>
              <a:rPr lang="en-US" dirty="0" err="1" smtClean="0"/>
              <a:t>rădăcinile</a:t>
            </a:r>
            <a:r>
              <a:rPr lang="en-US" dirty="0" smtClean="0"/>
              <a:t> care ne </a:t>
            </a:r>
            <a:r>
              <a:rPr lang="en-US" dirty="0" err="1" smtClean="0"/>
              <a:t>opresc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ajungem</a:t>
            </a:r>
            <a:r>
              <a:rPr lang="en-US" dirty="0" smtClean="0"/>
              <a:t> </a:t>
            </a:r>
            <a:r>
              <a:rPr lang="en-US" dirty="0" err="1" smtClean="0"/>
              <a:t>acolo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Pentru</a:t>
            </a:r>
            <a:r>
              <a:rPr lang="en-US" dirty="0" smtClean="0"/>
              <a:t> ca </a:t>
            </a:r>
            <a:r>
              <a:rPr lang="en-US" dirty="0" err="1" smtClean="0"/>
              <a:t>elevii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fericiți</a:t>
            </a:r>
            <a:r>
              <a:rPr lang="en-US" dirty="0" smtClean="0"/>
              <a:t>, </a:t>
            </a:r>
            <a:r>
              <a:rPr lang="en-US" dirty="0" err="1" smtClean="0"/>
              <a:t>profesorii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primii</a:t>
            </a:r>
            <a:r>
              <a:rPr lang="en-US" dirty="0" smtClean="0"/>
              <a:t> care </a:t>
            </a:r>
            <a:r>
              <a:rPr lang="en-US" dirty="0" err="1" smtClean="0"/>
              <a:t>reușesc</a:t>
            </a:r>
            <a:r>
              <a:rPr lang="en-US" dirty="0" smtClean="0"/>
              <a:t> </a:t>
            </a:r>
            <a:r>
              <a:rPr lang="en-US" dirty="0" err="1" smtClean="0"/>
              <a:t>fericirea</a:t>
            </a:r>
            <a:r>
              <a:rPr lang="en-US" dirty="0" smtClean="0"/>
              <a:t>.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profesorii</a:t>
            </a:r>
            <a:r>
              <a:rPr lang="en-US" dirty="0" smtClean="0"/>
              <a:t> care au o </a:t>
            </a:r>
            <a:r>
              <a:rPr lang="en-US" dirty="0" err="1" smtClean="0"/>
              <a:t>inimă</a:t>
            </a:r>
            <a:r>
              <a:rPr lang="en-US" dirty="0" smtClean="0"/>
              <a:t> de </a:t>
            </a:r>
            <a:r>
              <a:rPr lang="en-US" dirty="0" err="1" smtClean="0"/>
              <a:t>tipul</a:t>
            </a:r>
            <a:r>
              <a:rPr lang="en-US" dirty="0" smtClean="0"/>
              <a:t> „</a:t>
            </a:r>
            <a:r>
              <a:rPr lang="en-US" dirty="0" err="1" smtClean="0"/>
              <a:t>totul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elevii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iubiți</a:t>
            </a:r>
            <a:r>
              <a:rPr lang="en-US" dirty="0" smtClean="0"/>
              <a:t>”, </a:t>
            </a:r>
            <a:r>
              <a:rPr lang="en-US" dirty="0" err="1" smtClean="0"/>
              <a:t>chiar</a:t>
            </a:r>
            <a:r>
              <a:rPr lang="en-US" dirty="0" smtClean="0"/>
              <a:t> </a:t>
            </a:r>
            <a:r>
              <a:rPr lang="en-US" dirty="0" err="1" smtClean="0"/>
              <a:t>dacă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muncească</a:t>
            </a:r>
            <a:r>
              <a:rPr lang="en-US" dirty="0" smtClean="0"/>
              <a:t> din </a:t>
            </a:r>
            <a:r>
              <a:rPr lang="en-US" dirty="0" err="1" smtClean="0"/>
              <a:t>greu</a:t>
            </a:r>
            <a:r>
              <a:rPr lang="en-US" dirty="0" smtClean="0"/>
              <a:t>, </a:t>
            </a:r>
            <a:r>
              <a:rPr lang="en-US" dirty="0" err="1" smtClean="0"/>
              <a:t>vor</a:t>
            </a:r>
            <a:r>
              <a:rPr lang="en-US" dirty="0" smtClean="0"/>
              <a:t> fi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atât</a:t>
            </a:r>
            <a:r>
              <a:rPr lang="en-US" dirty="0" smtClean="0"/>
              <a:t> de </a:t>
            </a:r>
            <a:r>
              <a:rPr lang="en-US" dirty="0" err="1" smtClean="0"/>
              <a:t>fericiți</a:t>
            </a:r>
            <a:r>
              <a:rPr lang="en-US" dirty="0" smtClean="0"/>
              <a:t>,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cât</a:t>
            </a:r>
            <a:r>
              <a:rPr lang="en-US" dirty="0" smtClean="0"/>
              <a:t> </a:t>
            </a:r>
            <a:r>
              <a:rPr lang="en-US" dirty="0" err="1" smtClean="0"/>
              <a:t>progresează</a:t>
            </a:r>
            <a:r>
              <a:rPr lang="en-US" dirty="0" smtClean="0"/>
              <a:t> </a:t>
            </a:r>
            <a:r>
              <a:rPr lang="en-US" dirty="0" err="1" smtClean="0"/>
              <a:t>elevii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Modelul</a:t>
            </a:r>
            <a:r>
              <a:rPr lang="en-US" dirty="0" smtClean="0"/>
              <a:t> </a:t>
            </a:r>
            <a:r>
              <a:rPr lang="en-US" dirty="0" err="1" smtClean="0"/>
              <a:t>școlii</a:t>
            </a:r>
            <a:r>
              <a:rPr lang="en-US" dirty="0" smtClean="0"/>
              <a:t> “</a:t>
            </a:r>
            <a:r>
              <a:rPr lang="en-US" dirty="0" err="1" smtClean="0"/>
              <a:t>fericite</a:t>
            </a:r>
            <a:r>
              <a:rPr lang="en-US" dirty="0" smtClean="0"/>
              <a:t>”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propus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prima </a:t>
            </a:r>
            <a:r>
              <a:rPr lang="en-US" dirty="0" err="1" smtClean="0"/>
              <a:t>dată</a:t>
            </a:r>
            <a:r>
              <a:rPr lang="en-US" dirty="0" smtClean="0"/>
              <a:t> de UNESCO,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anul</a:t>
            </a:r>
            <a:r>
              <a:rPr lang="en-US" dirty="0" smtClean="0"/>
              <a:t> 2014. Conform </a:t>
            </a:r>
            <a:r>
              <a:rPr lang="en-US" dirty="0" err="1" smtClean="0"/>
              <a:t>acestui</a:t>
            </a:r>
            <a:r>
              <a:rPr lang="en-US" dirty="0" smtClean="0"/>
              <a:t> model, </a:t>
            </a:r>
            <a:r>
              <a:rPr lang="en-US" dirty="0" err="1" smtClean="0"/>
              <a:t>principalele</a:t>
            </a:r>
            <a:r>
              <a:rPr lang="en-US" dirty="0" smtClean="0"/>
              <a:t> </a:t>
            </a:r>
            <a:r>
              <a:rPr lang="en-US" dirty="0" err="1" smtClean="0"/>
              <a:t>direcții</a:t>
            </a:r>
            <a:r>
              <a:rPr lang="en-US" dirty="0" smtClean="0"/>
              <a:t> de </a:t>
            </a:r>
            <a:r>
              <a:rPr lang="en-US" dirty="0" err="1" smtClean="0"/>
              <a:t>acțiune</a:t>
            </a:r>
            <a:r>
              <a:rPr lang="en-US" dirty="0" smtClean="0"/>
              <a:t> </a:t>
            </a:r>
            <a:r>
              <a:rPr lang="en-US" dirty="0" err="1" smtClean="0"/>
              <a:t>vizează</a:t>
            </a:r>
            <a:r>
              <a:rPr lang="en-US" dirty="0" smtClean="0"/>
              <a:t> </a:t>
            </a:r>
            <a:r>
              <a:rPr lang="en-US" dirty="0" err="1" smtClean="0"/>
              <a:t>triada</a:t>
            </a:r>
            <a:r>
              <a:rPr lang="en-US" dirty="0" smtClean="0"/>
              <a:t> P: People/Process/Place. </a:t>
            </a:r>
            <a:r>
              <a:rPr lang="en-US" dirty="0" err="1" smtClean="0"/>
              <a:t>Astfel</a:t>
            </a:r>
            <a:r>
              <a:rPr lang="en-US" dirty="0" smtClean="0"/>
              <a:t>,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avea</a:t>
            </a:r>
            <a:r>
              <a:rPr lang="en-US" dirty="0" smtClean="0"/>
              <a:t> o </a:t>
            </a:r>
            <a:r>
              <a:rPr lang="en-US" dirty="0" err="1" smtClean="0"/>
              <a:t>școală</a:t>
            </a:r>
            <a:r>
              <a:rPr lang="en-US" dirty="0" smtClean="0"/>
              <a:t> “</a:t>
            </a:r>
            <a:r>
              <a:rPr lang="en-US" dirty="0" err="1" smtClean="0"/>
              <a:t>fericită</a:t>
            </a:r>
            <a:r>
              <a:rPr lang="en-US" dirty="0" smtClean="0"/>
              <a:t>”,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necesar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ne </a:t>
            </a:r>
            <a:r>
              <a:rPr lang="en-US" dirty="0" err="1" smtClean="0"/>
              <a:t>concentrăm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construirea</a:t>
            </a:r>
            <a:r>
              <a:rPr lang="en-US" dirty="0" smtClean="0"/>
              <a:t> </a:t>
            </a:r>
            <a:r>
              <a:rPr lang="en-US" dirty="0" err="1" smtClean="0"/>
              <a:t>valorilor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standardelor</a:t>
            </a:r>
            <a:r>
              <a:rPr lang="en-US" dirty="0" smtClean="0"/>
              <a:t> </a:t>
            </a:r>
            <a:r>
              <a:rPr lang="en-US" dirty="0" err="1" smtClean="0"/>
              <a:t>umane</a:t>
            </a:r>
            <a:r>
              <a:rPr lang="en-US" dirty="0" smtClean="0"/>
              <a:t> de </a:t>
            </a:r>
            <a:r>
              <a:rPr lang="en-US" dirty="0" err="1" smtClean="0"/>
              <a:t>comportament</a:t>
            </a:r>
            <a:r>
              <a:rPr lang="en-US" dirty="0" smtClean="0"/>
              <a:t> </a:t>
            </a:r>
            <a:r>
              <a:rPr lang="en-US" dirty="0" err="1" smtClean="0"/>
              <a:t>pozitiv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cursanți</a:t>
            </a:r>
            <a:r>
              <a:rPr lang="en-US" dirty="0" smtClean="0"/>
              <a:t>,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,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, </a:t>
            </a:r>
            <a:r>
              <a:rPr lang="en-US" dirty="0" err="1" smtClean="0"/>
              <a:t>administratori</a:t>
            </a:r>
            <a:r>
              <a:rPr lang="en-US" dirty="0" smtClean="0"/>
              <a:t>,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părinți</a:t>
            </a:r>
            <a:r>
              <a:rPr lang="en-US" dirty="0" smtClean="0"/>
              <a:t>. </a:t>
            </a:r>
            <a:r>
              <a:rPr lang="en-US" dirty="0" err="1" smtClean="0"/>
              <a:t>Apoi</a:t>
            </a:r>
            <a:r>
              <a:rPr lang="en-US" dirty="0" smtClean="0"/>
              <a:t>, </a:t>
            </a:r>
            <a:r>
              <a:rPr lang="en-US" dirty="0" err="1" smtClean="0"/>
              <a:t>procesele</a:t>
            </a:r>
            <a:r>
              <a:rPr lang="en-US" dirty="0" smtClean="0"/>
              <a:t>, </a:t>
            </a:r>
            <a:r>
              <a:rPr lang="en-US" dirty="0" err="1" smtClean="0"/>
              <a:t>politicile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activitățile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care </a:t>
            </a:r>
            <a:r>
              <a:rPr lang="en-US" dirty="0" err="1" smtClean="0"/>
              <a:t>funcționeză</a:t>
            </a:r>
            <a:r>
              <a:rPr lang="en-US" dirty="0" smtClean="0"/>
              <a:t> </a:t>
            </a:r>
            <a:r>
              <a:rPr lang="en-US" dirty="0" err="1" smtClean="0"/>
              <a:t>școala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trebui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concepute</a:t>
            </a:r>
            <a:r>
              <a:rPr lang="en-US" dirty="0" smtClean="0"/>
              <a:t> </a:t>
            </a:r>
            <a:r>
              <a:rPr lang="en-US" dirty="0" err="1" smtClean="0"/>
              <a:t>științific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rezonabil</a:t>
            </a:r>
            <a:r>
              <a:rPr lang="en-US" dirty="0" smtClean="0"/>
              <a:t>. Nu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ultimul</a:t>
            </a:r>
            <a:r>
              <a:rPr lang="en-US" dirty="0" smtClean="0"/>
              <a:t> </a:t>
            </a:r>
            <a:r>
              <a:rPr lang="en-US" dirty="0" err="1" smtClean="0"/>
              <a:t>rând</a:t>
            </a:r>
            <a:r>
              <a:rPr lang="en-US" dirty="0" smtClean="0"/>
              <a:t>, </a:t>
            </a:r>
            <a:r>
              <a:rPr lang="en-US" dirty="0" err="1" smtClean="0"/>
              <a:t>locul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se </a:t>
            </a:r>
            <a:r>
              <a:rPr lang="en-US" dirty="0" err="1" smtClean="0"/>
              <a:t>află</a:t>
            </a:r>
            <a:r>
              <a:rPr lang="en-US" dirty="0" smtClean="0"/>
              <a:t> </a:t>
            </a:r>
            <a:r>
              <a:rPr lang="en-US" dirty="0" err="1" smtClean="0"/>
              <a:t>școala</a:t>
            </a:r>
            <a:r>
              <a:rPr lang="en-US" dirty="0" smtClean="0"/>
              <a:t>, </a:t>
            </a:r>
            <a:r>
              <a:rPr lang="en-US" dirty="0" err="1" smtClean="0"/>
              <a:t>mediul</a:t>
            </a:r>
            <a:r>
              <a:rPr lang="en-US" dirty="0" smtClean="0"/>
              <a:t> </a:t>
            </a:r>
            <a:r>
              <a:rPr lang="en-US" dirty="0" err="1" smtClean="0"/>
              <a:t>fizic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cultural </a:t>
            </a: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fie </a:t>
            </a:r>
            <a:r>
              <a:rPr lang="en-US" dirty="0" err="1" smtClean="0"/>
              <a:t>sigur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prietenos</a:t>
            </a:r>
            <a:r>
              <a:rPr lang="en-US" dirty="0" smtClean="0"/>
              <a:t>. </a:t>
            </a:r>
            <a:r>
              <a:rPr lang="en-US" dirty="0" err="1" smtClean="0"/>
              <a:t>După</a:t>
            </a:r>
            <a:r>
              <a:rPr lang="en-US" dirty="0" smtClean="0"/>
              <a:t> </a:t>
            </a:r>
            <a:r>
              <a:rPr lang="en-US" dirty="0" err="1" smtClean="0"/>
              <a:t>proiectul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școli</a:t>
            </a:r>
            <a:r>
              <a:rPr lang="en-US" dirty="0" smtClean="0"/>
              <a:t> “</a:t>
            </a:r>
            <a:r>
              <a:rPr lang="en-US" dirty="0" err="1" smtClean="0"/>
              <a:t>fericite</a:t>
            </a:r>
            <a:r>
              <a:rPr lang="en-US" dirty="0" smtClean="0"/>
              <a:t>” </a:t>
            </a:r>
            <a:r>
              <a:rPr lang="en-US" dirty="0" err="1" smtClean="0"/>
              <a:t>lansat</a:t>
            </a:r>
            <a:r>
              <a:rPr lang="en-US" dirty="0" smtClean="0"/>
              <a:t> de UNESCO </a:t>
            </a:r>
            <a:r>
              <a:rPr lang="en-US" dirty="0" err="1" smtClean="0"/>
              <a:t>în</a:t>
            </a:r>
            <a:r>
              <a:rPr lang="en-US" dirty="0" smtClean="0"/>
              <a:t> 2014,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promova</a:t>
            </a:r>
            <a:r>
              <a:rPr lang="en-US" dirty="0" smtClean="0"/>
              <a:t> </a:t>
            </a:r>
            <a:r>
              <a:rPr lang="en-US" dirty="0" err="1" smtClean="0"/>
              <a:t>sănătatea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fericirea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en-US" dirty="0" smtClean="0"/>
              <a:t>,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școli</a:t>
            </a:r>
            <a:r>
              <a:rPr lang="en-US" dirty="0" smtClean="0"/>
              <a:t> din </a:t>
            </a:r>
            <a:r>
              <a:rPr lang="en-US" dirty="0" err="1" smtClean="0"/>
              <a:t>Marea</a:t>
            </a:r>
            <a:r>
              <a:rPr lang="en-US" dirty="0" smtClean="0"/>
              <a:t> Britanie au </a:t>
            </a:r>
            <a:r>
              <a:rPr lang="en-US" dirty="0" err="1" smtClean="0"/>
              <a:t>început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predea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  <a:r>
              <a:rPr lang="en-US" dirty="0" err="1" smtClean="0"/>
              <a:t>programe</a:t>
            </a:r>
            <a:r>
              <a:rPr lang="en-US" dirty="0" smtClean="0"/>
              <a:t> de </a:t>
            </a:r>
            <a:r>
              <a:rPr lang="en-US" dirty="0" err="1" smtClean="0"/>
              <a:t>sănătate</a:t>
            </a:r>
            <a:r>
              <a:rPr lang="en-US" dirty="0" smtClean="0"/>
              <a:t> </a:t>
            </a:r>
            <a:r>
              <a:rPr lang="en-US" dirty="0" err="1" smtClean="0"/>
              <a:t>mintală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mindfulness. Cu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acestea</a:t>
            </a:r>
            <a:r>
              <a:rPr lang="en-US" dirty="0" smtClean="0"/>
              <a:t>, </a:t>
            </a:r>
            <a:r>
              <a:rPr lang="en-US" dirty="0" err="1" smtClean="0"/>
              <a:t>faptul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elevii</a:t>
            </a:r>
            <a:r>
              <a:rPr lang="en-US" dirty="0" smtClean="0"/>
              <a:t> vin la </a:t>
            </a:r>
            <a:r>
              <a:rPr lang="en-US" dirty="0" err="1" smtClean="0"/>
              <a:t>școală</a:t>
            </a:r>
            <a:r>
              <a:rPr lang="en-US" dirty="0" smtClean="0"/>
              <a:t> cu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legate de </a:t>
            </a:r>
            <a:r>
              <a:rPr lang="en-US" dirty="0" err="1" smtClean="0"/>
              <a:t>învățare</a:t>
            </a:r>
            <a:r>
              <a:rPr lang="en-US" dirty="0" smtClean="0"/>
              <a:t>, </a:t>
            </a:r>
            <a:r>
              <a:rPr lang="en-US" dirty="0" err="1" smtClean="0"/>
              <a:t>precum</a:t>
            </a:r>
            <a:r>
              <a:rPr lang="en-US" dirty="0" smtClean="0"/>
              <a:t> </a:t>
            </a:r>
            <a:r>
              <a:rPr lang="en-US" dirty="0" err="1" smtClean="0"/>
              <a:t>stresul</a:t>
            </a:r>
            <a:r>
              <a:rPr lang="en-US" dirty="0" smtClean="0"/>
              <a:t>, </a:t>
            </a:r>
            <a:r>
              <a:rPr lang="en-US" dirty="0" err="1" smtClean="0"/>
              <a:t>presiunea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realitate</a:t>
            </a:r>
            <a:r>
              <a:rPr lang="en-US" dirty="0" smtClean="0"/>
              <a:t>. De </a:t>
            </a:r>
            <a:r>
              <a:rPr lang="en-US" dirty="0" err="1" smtClean="0"/>
              <a:t>exemplu</a:t>
            </a:r>
            <a:r>
              <a:rPr lang="en-US" dirty="0" smtClean="0"/>
              <a:t>, </a:t>
            </a:r>
            <a:r>
              <a:rPr lang="en-US" dirty="0" err="1" smtClean="0"/>
              <a:t>Coreea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lăudată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realizările</a:t>
            </a:r>
            <a:r>
              <a:rPr lang="en-US" dirty="0" smtClean="0"/>
              <a:t> </a:t>
            </a:r>
            <a:r>
              <a:rPr lang="en-US" dirty="0" err="1" smtClean="0"/>
              <a:t>academice</a:t>
            </a:r>
            <a:r>
              <a:rPr lang="en-US" dirty="0" smtClean="0"/>
              <a:t> </a:t>
            </a:r>
            <a:r>
              <a:rPr lang="en-US" dirty="0" err="1" smtClean="0"/>
              <a:t>ridicate</a:t>
            </a:r>
            <a:r>
              <a:rPr lang="en-US" dirty="0" smtClean="0"/>
              <a:t> ale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  <a:r>
              <a:rPr lang="en-US" dirty="0" err="1" smtClean="0"/>
              <a:t>săi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scorurile</a:t>
            </a:r>
            <a:r>
              <a:rPr lang="en-US" dirty="0" smtClean="0"/>
              <a:t> PISA,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țara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</a:t>
            </a:r>
            <a:r>
              <a:rPr lang="en-US" dirty="0" err="1" smtClean="0"/>
              <a:t>studenții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cei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nefericiți</a:t>
            </a:r>
            <a:r>
              <a:rPr lang="en-US" dirty="0" smtClean="0"/>
              <a:t> din </a:t>
            </a:r>
            <a:r>
              <a:rPr lang="en-US" dirty="0" err="1" smtClean="0"/>
              <a:t>lume</a:t>
            </a:r>
            <a:r>
              <a:rPr lang="en-US" dirty="0" smtClean="0"/>
              <a:t> din </a:t>
            </a:r>
            <a:r>
              <a:rPr lang="en-US" dirty="0" err="1" smtClean="0"/>
              <a:t>cauza</a:t>
            </a:r>
            <a:r>
              <a:rPr lang="en-US" dirty="0" smtClean="0"/>
              <a:t> </a:t>
            </a:r>
            <a:r>
              <a:rPr lang="en-US" dirty="0" err="1" smtClean="0"/>
              <a:t>presiunii</a:t>
            </a:r>
            <a:r>
              <a:rPr lang="en-US" dirty="0" smtClean="0"/>
              <a:t> </a:t>
            </a:r>
            <a:r>
              <a:rPr lang="en-US" dirty="0" err="1" smtClean="0"/>
              <a:t>examenelor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stresului</a:t>
            </a:r>
            <a:r>
              <a:rPr lang="en-US" dirty="0" smtClean="0"/>
              <a:t> </a:t>
            </a:r>
            <a:r>
              <a:rPr lang="en-US" dirty="0" err="1" smtClean="0"/>
              <a:t>școlar</a:t>
            </a:r>
            <a:endParaRPr lang="ro-RO" dirty="0" smtClean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6202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55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Modelul</a:t>
            </a:r>
            <a:r>
              <a:rPr lang="en-US" dirty="0" smtClean="0"/>
              <a:t> </a:t>
            </a:r>
            <a:r>
              <a:rPr lang="en-US" dirty="0" err="1" smtClean="0"/>
              <a:t>propune</a:t>
            </a:r>
            <a:r>
              <a:rPr lang="en-US" dirty="0" smtClean="0"/>
              <a:t> </a:t>
            </a:r>
            <a:r>
              <a:rPr lang="en-US" dirty="0" err="1" smtClean="0"/>
              <a:t>construirea</a:t>
            </a:r>
            <a:r>
              <a:rPr lang="en-US" dirty="0" smtClean="0"/>
              <a:t> </a:t>
            </a:r>
            <a:r>
              <a:rPr lang="en-US" dirty="0" err="1" smtClean="0"/>
              <a:t>fericirii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școli</a:t>
            </a:r>
            <a:r>
              <a:rPr lang="en-US" dirty="0" smtClean="0"/>
              <a:t> </a:t>
            </a:r>
            <a:r>
              <a:rPr lang="en-US" dirty="0" err="1" smtClean="0"/>
              <a:t>după</a:t>
            </a:r>
            <a:r>
              <a:rPr lang="en-US" dirty="0" smtClean="0"/>
              <a:t> un set de </a:t>
            </a:r>
            <a:r>
              <a:rPr lang="en-US" dirty="0" err="1" smtClean="0"/>
              <a:t>standarde</a:t>
            </a:r>
            <a:r>
              <a:rPr lang="en-US" dirty="0" smtClean="0"/>
              <a:t> a </a:t>
            </a:r>
            <a:r>
              <a:rPr lang="en-US" dirty="0" err="1" smtClean="0"/>
              <a:t>căror</a:t>
            </a:r>
            <a:r>
              <a:rPr lang="en-US" dirty="0" smtClean="0"/>
              <a:t> </a:t>
            </a:r>
            <a:r>
              <a:rPr lang="en-US" dirty="0" err="1" smtClean="0"/>
              <a:t>atingere</a:t>
            </a:r>
            <a:r>
              <a:rPr lang="en-US" dirty="0" smtClean="0"/>
              <a:t> se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verifica</a:t>
            </a:r>
            <a:r>
              <a:rPr lang="en-US" dirty="0" smtClean="0"/>
              <a:t> </a:t>
            </a:r>
            <a:r>
              <a:rPr lang="en-US" dirty="0" err="1" smtClean="0"/>
              <a:t>răspunzând</a:t>
            </a:r>
            <a:r>
              <a:rPr lang="en-US" dirty="0" smtClean="0"/>
              <a:t> la </a:t>
            </a:r>
            <a:r>
              <a:rPr lang="en-US" dirty="0" err="1" smtClean="0"/>
              <a:t>următoarele</a:t>
            </a:r>
            <a:r>
              <a:rPr lang="en-US" dirty="0" smtClean="0"/>
              <a:t> </a:t>
            </a:r>
            <a:r>
              <a:rPr lang="en-US" dirty="0" err="1" smtClean="0"/>
              <a:t>întrebări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■ Cum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organizată</a:t>
            </a:r>
            <a:r>
              <a:rPr lang="en-US" dirty="0" smtClean="0"/>
              <a:t> </a:t>
            </a:r>
            <a:r>
              <a:rPr lang="en-US" dirty="0" err="1" smtClean="0"/>
              <a:t>pregătirea</a:t>
            </a:r>
            <a:r>
              <a:rPr lang="en-US" dirty="0" smtClean="0"/>
              <a:t> de </a:t>
            </a:r>
            <a:r>
              <a:rPr lang="en-US" dirty="0" err="1" smtClean="0"/>
              <a:t>dimineaţă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plecarea</a:t>
            </a:r>
            <a:r>
              <a:rPr lang="en-US" dirty="0" smtClean="0"/>
              <a:t> </a:t>
            </a:r>
            <a:r>
              <a:rPr lang="en-US" dirty="0" err="1" smtClean="0"/>
              <a:t>către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? ■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copiii</a:t>
            </a:r>
            <a:r>
              <a:rPr lang="en-US" dirty="0" smtClean="0"/>
              <a:t> </a:t>
            </a:r>
            <a:r>
              <a:rPr lang="en-US" dirty="0" err="1" smtClean="0"/>
              <a:t>autonomi</a:t>
            </a:r>
            <a:r>
              <a:rPr lang="en-US" dirty="0" smtClean="0"/>
              <a:t>? ■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responsabili</a:t>
            </a:r>
            <a:r>
              <a:rPr lang="en-US" dirty="0" smtClean="0"/>
              <a:t> de </a:t>
            </a:r>
            <a:r>
              <a:rPr lang="en-US" dirty="0" err="1" smtClean="0"/>
              <a:t>propria</a:t>
            </a:r>
            <a:r>
              <a:rPr lang="en-US" dirty="0" smtClean="0"/>
              <a:t> </a:t>
            </a:r>
            <a:r>
              <a:rPr lang="en-US" dirty="0" err="1" smtClean="0"/>
              <a:t>lor</a:t>
            </a:r>
            <a:r>
              <a:rPr lang="en-US" dirty="0" smtClean="0"/>
              <a:t> </a:t>
            </a:r>
            <a:r>
              <a:rPr lang="en-US" dirty="0" err="1" smtClean="0"/>
              <a:t>pregătire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? ■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afișate</a:t>
            </a:r>
            <a:r>
              <a:rPr lang="en-US" dirty="0" smtClean="0"/>
              <a:t> </a:t>
            </a:r>
            <a:r>
              <a:rPr lang="en-US" dirty="0" err="1" smtClean="0"/>
              <a:t>vizibil</a:t>
            </a:r>
            <a:r>
              <a:rPr lang="en-US" dirty="0" smtClean="0"/>
              <a:t> </a:t>
            </a:r>
            <a:r>
              <a:rPr lang="en-US" dirty="0" err="1" smtClean="0"/>
              <a:t>elementele</a:t>
            </a:r>
            <a:r>
              <a:rPr lang="en-US" dirty="0" smtClean="0"/>
              <a:t> de </a:t>
            </a:r>
            <a:r>
              <a:rPr lang="en-US" dirty="0" err="1" smtClean="0"/>
              <a:t>identitate</a:t>
            </a:r>
            <a:r>
              <a:rPr lang="en-US" dirty="0" smtClean="0"/>
              <a:t> </a:t>
            </a:r>
            <a:r>
              <a:rPr lang="en-US" dirty="0" err="1" smtClean="0"/>
              <a:t>vizuală</a:t>
            </a:r>
            <a:r>
              <a:rPr lang="en-US" dirty="0" smtClean="0"/>
              <a:t> a </a:t>
            </a:r>
            <a:r>
              <a:rPr lang="en-US" dirty="0" err="1" smtClean="0"/>
              <a:t>școlii</a:t>
            </a:r>
            <a:r>
              <a:rPr lang="en-US" dirty="0" smtClean="0"/>
              <a:t>? ■ </a:t>
            </a:r>
            <a:r>
              <a:rPr lang="en-US" dirty="0" err="1" smtClean="0"/>
              <a:t>Există</a:t>
            </a:r>
            <a:r>
              <a:rPr lang="en-US" dirty="0" smtClean="0"/>
              <a:t> o </a:t>
            </a:r>
            <a:r>
              <a:rPr lang="en-US" dirty="0" err="1" smtClean="0"/>
              <a:t>siglă</a:t>
            </a:r>
            <a:r>
              <a:rPr lang="en-US" dirty="0" smtClean="0"/>
              <a:t> </a:t>
            </a:r>
            <a:r>
              <a:rPr lang="en-US" dirty="0" err="1" smtClean="0"/>
              <a:t>afișată</a:t>
            </a:r>
            <a:r>
              <a:rPr lang="en-US" dirty="0" smtClean="0"/>
              <a:t> </a:t>
            </a:r>
            <a:r>
              <a:rPr lang="en-US" dirty="0" err="1" smtClean="0"/>
              <a:t>vizibil</a:t>
            </a:r>
            <a:r>
              <a:rPr lang="en-US" dirty="0" smtClean="0"/>
              <a:t>? ■ Este </a:t>
            </a:r>
            <a:r>
              <a:rPr lang="en-US" dirty="0" err="1" smtClean="0"/>
              <a:t>aspectul</a:t>
            </a:r>
            <a:r>
              <a:rPr lang="en-US" dirty="0" smtClean="0"/>
              <a:t> exterior al </a:t>
            </a:r>
            <a:r>
              <a:rPr lang="en-US" dirty="0" err="1" smtClean="0"/>
              <a:t>clădirii</a:t>
            </a:r>
            <a:r>
              <a:rPr lang="en-US" dirty="0" smtClean="0"/>
              <a:t>/</a:t>
            </a:r>
            <a:r>
              <a:rPr lang="en-US" dirty="0" err="1" smtClean="0"/>
              <a:t>curţii</a:t>
            </a:r>
            <a:r>
              <a:rPr lang="en-US" dirty="0" smtClean="0"/>
              <a:t>/</a:t>
            </a:r>
            <a:r>
              <a:rPr lang="en-US" dirty="0" err="1" smtClean="0"/>
              <a:t>terenului</a:t>
            </a:r>
            <a:r>
              <a:rPr lang="en-US" dirty="0" smtClean="0"/>
              <a:t> de sport </a:t>
            </a:r>
            <a:r>
              <a:rPr lang="en-US" dirty="0" err="1" smtClean="0"/>
              <a:t>satisfăcător</a:t>
            </a:r>
            <a:r>
              <a:rPr lang="en-US" dirty="0" smtClean="0"/>
              <a:t>? ■ Cum se face </a:t>
            </a:r>
            <a:r>
              <a:rPr lang="en-US" dirty="0" err="1" smtClean="0"/>
              <a:t>accesul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părinţilor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 (</a:t>
            </a:r>
            <a:r>
              <a:rPr lang="en-US" dirty="0" err="1" smtClean="0"/>
              <a:t>există</a:t>
            </a:r>
            <a:r>
              <a:rPr lang="en-US" dirty="0" smtClean="0"/>
              <a:t> o </a:t>
            </a:r>
            <a:r>
              <a:rPr lang="en-US" dirty="0" err="1" smtClean="0"/>
              <a:t>legitimaţie</a:t>
            </a:r>
            <a:r>
              <a:rPr lang="en-US" dirty="0" smtClean="0"/>
              <a:t> de </a:t>
            </a:r>
            <a:r>
              <a:rPr lang="en-US" dirty="0" err="1" smtClean="0"/>
              <a:t>elev</a:t>
            </a:r>
            <a:r>
              <a:rPr lang="en-US" dirty="0" smtClean="0"/>
              <a:t>, un </a:t>
            </a:r>
            <a:r>
              <a:rPr lang="en-US" dirty="0" err="1" smtClean="0"/>
              <a:t>permis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vizitatori</a:t>
            </a:r>
            <a:r>
              <a:rPr lang="en-US" dirty="0" smtClean="0"/>
              <a:t>)? </a:t>
            </a:r>
            <a:r>
              <a:rPr lang="en-US" dirty="0" err="1" smtClean="0"/>
              <a:t>Există</a:t>
            </a:r>
            <a:r>
              <a:rPr lang="en-US" dirty="0" smtClean="0"/>
              <a:t> </a:t>
            </a:r>
            <a:r>
              <a:rPr lang="en-US" dirty="0" err="1" smtClean="0"/>
              <a:t>firmă</a:t>
            </a:r>
            <a:r>
              <a:rPr lang="en-US" dirty="0" smtClean="0"/>
              <a:t> de </a:t>
            </a:r>
            <a:r>
              <a:rPr lang="en-US" dirty="0" err="1" smtClean="0"/>
              <a:t>pază</a:t>
            </a:r>
            <a:r>
              <a:rPr lang="en-US" dirty="0" smtClean="0"/>
              <a:t> </a:t>
            </a:r>
            <a:r>
              <a:rPr lang="en-US" dirty="0" err="1" smtClean="0"/>
              <a:t>implicată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gestionarea</a:t>
            </a:r>
            <a:r>
              <a:rPr lang="en-US" dirty="0" smtClean="0"/>
              <a:t> </a:t>
            </a:r>
            <a:r>
              <a:rPr lang="en-US" dirty="0" err="1" smtClean="0"/>
              <a:t>intrărilor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? ■ </a:t>
            </a:r>
            <a:r>
              <a:rPr lang="en-US" dirty="0" err="1" smtClean="0"/>
              <a:t>Există</a:t>
            </a:r>
            <a:r>
              <a:rPr lang="en-US" dirty="0" smtClean="0"/>
              <a:t> o </a:t>
            </a:r>
            <a:r>
              <a:rPr lang="en-US" dirty="0" err="1" smtClean="0"/>
              <a:t>intrare</a:t>
            </a:r>
            <a:r>
              <a:rPr lang="en-US" dirty="0" smtClean="0"/>
              <a:t> a </a:t>
            </a:r>
            <a:r>
              <a:rPr lang="en-US" dirty="0" err="1" smtClean="0"/>
              <a:t>profesorilor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o </a:t>
            </a:r>
            <a:r>
              <a:rPr lang="en-US" dirty="0" err="1" smtClean="0"/>
              <a:t>intrare</a:t>
            </a:r>
            <a:r>
              <a:rPr lang="en-US" dirty="0" smtClean="0"/>
              <a:t> a </a:t>
            </a:r>
            <a:r>
              <a:rPr lang="en-US" dirty="0" err="1" smtClean="0"/>
              <a:t>elevilor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școală</a:t>
            </a:r>
            <a:r>
              <a:rPr lang="en-US" dirty="0" smtClean="0"/>
              <a:t>? etc. </a:t>
            </a:r>
            <a:endParaRPr lang="ro-RO" dirty="0" smtClean="0"/>
          </a:p>
          <a:p>
            <a:r>
              <a:rPr lang="en-US" dirty="0" err="1" smtClean="0"/>
              <a:t>Răspunzând</a:t>
            </a:r>
            <a:r>
              <a:rPr lang="en-US" dirty="0" smtClean="0"/>
              <a:t> </a:t>
            </a:r>
            <a:r>
              <a:rPr lang="en-US" dirty="0" err="1" smtClean="0"/>
              <a:t>afirmativ</a:t>
            </a:r>
            <a:r>
              <a:rPr lang="en-US" dirty="0" smtClean="0"/>
              <a:t> la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întrebări</a:t>
            </a:r>
            <a:r>
              <a:rPr lang="en-US" dirty="0" smtClean="0"/>
              <a:t>, </a:t>
            </a:r>
            <a:r>
              <a:rPr lang="en-US" dirty="0" err="1" smtClean="0"/>
              <a:t>putem</a:t>
            </a:r>
            <a:r>
              <a:rPr lang="en-US" dirty="0" smtClean="0"/>
              <a:t> </a:t>
            </a:r>
            <a:r>
              <a:rPr lang="en-US" dirty="0" err="1" smtClean="0"/>
              <a:t>crede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școala</a:t>
            </a:r>
            <a:r>
              <a:rPr lang="en-US" dirty="0" smtClean="0"/>
              <a:t> </a:t>
            </a:r>
            <a:r>
              <a:rPr lang="en-US" dirty="0" err="1" smtClean="0"/>
              <a:t>noastră</a:t>
            </a:r>
            <a:r>
              <a:rPr lang="en-US" dirty="0" smtClean="0"/>
              <a:t> se </a:t>
            </a:r>
            <a:r>
              <a:rPr lang="en-US" dirty="0" err="1" smtClean="0"/>
              <a:t>află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drumul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bun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asigurarea</a:t>
            </a:r>
            <a:r>
              <a:rPr lang="en-US" dirty="0" smtClean="0"/>
              <a:t> </a:t>
            </a:r>
            <a:r>
              <a:rPr lang="en-US" dirty="0" err="1" smtClean="0"/>
              <a:t>fericirii</a:t>
            </a:r>
            <a:r>
              <a:rPr lang="en-US" dirty="0" smtClean="0"/>
              <a:t> </a:t>
            </a:r>
            <a:r>
              <a:rPr lang="en-US" dirty="0" err="1" smtClean="0"/>
              <a:t>elevilor</a:t>
            </a:r>
            <a:r>
              <a:rPr lang="en-US" dirty="0" smtClean="0"/>
              <a:t>. </a:t>
            </a:r>
            <a:r>
              <a:rPr lang="en-US" dirty="0" err="1" smtClean="0"/>
              <a:t>Altfel</a:t>
            </a:r>
            <a:r>
              <a:rPr lang="en-US" dirty="0" smtClean="0"/>
              <a:t>, s-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părea</a:t>
            </a:r>
            <a:r>
              <a:rPr lang="en-US" dirty="0" smtClean="0"/>
              <a:t>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</a:t>
            </a:r>
            <a:r>
              <a:rPr lang="en-US" dirty="0" err="1" smtClean="0"/>
              <a:t>mult</a:t>
            </a:r>
            <a:r>
              <a:rPr lang="en-US" dirty="0" smtClean="0"/>
              <a:t> de </a:t>
            </a:r>
            <a:r>
              <a:rPr lang="en-US" dirty="0" err="1" smtClean="0"/>
              <a:t>lucru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Iată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principiile</a:t>
            </a:r>
            <a:r>
              <a:rPr lang="en-US" dirty="0" smtClean="0"/>
              <a:t> care </a:t>
            </a:r>
            <a:r>
              <a:rPr lang="en-US" dirty="0" err="1" smtClean="0"/>
              <a:t>stau</a:t>
            </a:r>
            <a:r>
              <a:rPr lang="en-US" dirty="0" smtClean="0"/>
              <a:t> la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 smtClean="0"/>
              <a:t>acestui</a:t>
            </a:r>
            <a:r>
              <a:rPr lang="en-US" dirty="0" smtClean="0"/>
              <a:t> model: • </a:t>
            </a:r>
            <a:r>
              <a:rPr lang="en-US" dirty="0" err="1" smtClean="0"/>
              <a:t>focalizarea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copil</a:t>
            </a:r>
            <a:r>
              <a:rPr lang="en-US" dirty="0" smtClean="0"/>
              <a:t> ca </a:t>
            </a:r>
            <a:r>
              <a:rPr lang="en-US" dirty="0" err="1" smtClean="0"/>
              <a:t>persoană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sprijinul</a:t>
            </a:r>
            <a:r>
              <a:rPr lang="en-US" dirty="0" smtClean="0"/>
              <a:t> </a:t>
            </a:r>
            <a:r>
              <a:rPr lang="en-US" dirty="0" err="1" smtClean="0"/>
              <a:t>dezvoltării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r>
              <a:rPr lang="en-US" dirty="0" smtClean="0"/>
              <a:t> a </a:t>
            </a:r>
            <a:r>
              <a:rPr lang="en-US" dirty="0" err="1" smtClean="0"/>
              <a:t>acestuia</a:t>
            </a:r>
            <a:r>
              <a:rPr lang="en-US" dirty="0" smtClean="0"/>
              <a:t>; • </a:t>
            </a:r>
            <a:r>
              <a:rPr lang="en-US" dirty="0" err="1" smtClean="0"/>
              <a:t>practicianul</a:t>
            </a:r>
            <a:r>
              <a:rPr lang="en-US" dirty="0" smtClean="0"/>
              <a:t> se </a:t>
            </a:r>
            <a:r>
              <a:rPr lang="en-US" dirty="0" err="1" smtClean="0"/>
              <a:t>vede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sine ca </a:t>
            </a:r>
            <a:r>
              <a:rPr lang="en-US" dirty="0" err="1" smtClean="0"/>
              <a:t>persoană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relaţie</a:t>
            </a:r>
            <a:r>
              <a:rPr lang="en-US" dirty="0" smtClean="0"/>
              <a:t> cu </a:t>
            </a:r>
            <a:r>
              <a:rPr lang="en-US" dirty="0" err="1" smtClean="0"/>
              <a:t>copilul</a:t>
            </a:r>
            <a:r>
              <a:rPr lang="en-US" dirty="0" smtClean="0"/>
              <a:t>; • </a:t>
            </a:r>
            <a:r>
              <a:rPr lang="en-US" dirty="0" err="1" smtClean="0"/>
              <a:t>copiii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personalul</a:t>
            </a:r>
            <a:r>
              <a:rPr lang="en-US" dirty="0" smtClean="0"/>
              <a:t> (</a:t>
            </a:r>
            <a:r>
              <a:rPr lang="en-US" dirty="0" err="1" smtClean="0"/>
              <a:t>educatorii</a:t>
            </a:r>
            <a:r>
              <a:rPr lang="en-US" dirty="0" smtClean="0"/>
              <a:t>, </a:t>
            </a:r>
            <a:r>
              <a:rPr lang="en-US" dirty="0" err="1" smtClean="0"/>
              <a:t>profesorii</a:t>
            </a:r>
            <a:r>
              <a:rPr lang="en-US" dirty="0" smtClean="0"/>
              <a:t>)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ocupanţii</a:t>
            </a:r>
            <a:r>
              <a:rPr lang="en-US" dirty="0" smtClean="0"/>
              <a:t> </a:t>
            </a:r>
            <a:r>
              <a:rPr lang="en-US" dirty="0" err="1" smtClean="0"/>
              <a:t>aceluiași</a:t>
            </a:r>
            <a:r>
              <a:rPr lang="en-US" dirty="0" smtClean="0"/>
              <a:t> </a:t>
            </a:r>
            <a:r>
              <a:rPr lang="en-US" dirty="0" err="1" smtClean="0"/>
              <a:t>spaţiu</a:t>
            </a:r>
            <a:r>
              <a:rPr lang="en-US" dirty="0" smtClean="0"/>
              <a:t> de </a:t>
            </a:r>
            <a:r>
              <a:rPr lang="en-US" dirty="0" err="1" smtClean="0"/>
              <a:t>activitate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nu </a:t>
            </a:r>
            <a:r>
              <a:rPr lang="en-US" dirty="0" err="1" smtClean="0"/>
              <a:t>există</a:t>
            </a:r>
            <a:r>
              <a:rPr lang="en-US" dirty="0" smtClean="0"/>
              <a:t> </a:t>
            </a:r>
            <a:r>
              <a:rPr lang="en-US" dirty="0" err="1" smtClean="0"/>
              <a:t>diferenţe</a:t>
            </a:r>
            <a:r>
              <a:rPr lang="en-US" dirty="0" smtClean="0"/>
              <a:t> </a:t>
            </a:r>
            <a:r>
              <a:rPr lang="en-US" dirty="0" err="1" smtClean="0"/>
              <a:t>ierarhice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sens</a:t>
            </a:r>
            <a:r>
              <a:rPr lang="en-US" dirty="0" smtClean="0"/>
              <a:t>; 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03951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9D955-7247-4855-ADDC-5D6C698E4383}" type="slidenum">
              <a:rPr lang="ro-RO" smtClean="0"/>
              <a:t>12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58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7B3E-A2DC-49C4-A8DD-769CAAD12616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3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760A-A217-4E09-877B-2D675DC9A926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8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777D-2ECA-4216-9625-A530F165584B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0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C091-13DD-4B9C-89AA-B34C07321F91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C360-0CA5-4A31-B6ED-844CECC9B837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8EBA-2F7D-4745-A21C-71B1D0279881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4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B1AD-9BB0-4CC4-BBD3-E479BC38D16D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5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3AD-3661-4321-84C6-5EF6E198BE2B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5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CEE8-30CE-43F2-94C7-25C7E3C94EC4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6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85DB-D61B-4C01-BC44-EBB28CE75F6A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1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817F-4F28-4A1C-86B5-EA3800DC242E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0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7EDC3E-ED1F-4E99-9320-6F8B3477CA18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6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rodawell.fpse.unibuc.ro/wp-content/uploads/2019/04/RODAWELL.pdf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Copacul</a:t>
            </a:r>
            <a:r>
              <a:rPr lang="en-US" dirty="0" smtClean="0"/>
              <a:t> a</a:t>
            </a:r>
            <a:r>
              <a:rPr lang="ro-RO" dirty="0" smtClean="0"/>
              <a:t>ș</a:t>
            </a:r>
            <a:r>
              <a:rPr lang="en-US" dirty="0" err="1" smtClean="0"/>
              <a:t>tept</a:t>
            </a:r>
            <a:r>
              <a:rPr lang="ro-RO" dirty="0" smtClean="0"/>
              <a:t>ă</a:t>
            </a:r>
            <a:r>
              <a:rPr lang="en-US" dirty="0" err="1" smtClean="0"/>
              <a:t>rilor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735" y="863600"/>
            <a:ext cx="4957206" cy="51212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C091-13DD-4B9C-89AA-B34C07321F91}" type="datetime8">
              <a:rPr lang="ro-RO" smtClean="0"/>
              <a:t>19.11.2023 12:14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Starea de bine ca politică de management |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Factori ai stării de bine</a:t>
            </a: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435128" cy="5120640"/>
          </a:xfrm>
        </p:spPr>
        <p:txBody>
          <a:bodyPr/>
          <a:lstStyle/>
          <a:p>
            <a:r>
              <a:rPr lang="ro-RO" b="1" dirty="0">
                <a:solidFill>
                  <a:schemeClr val="tx1"/>
                </a:solidFill>
              </a:rPr>
              <a:t>disciplina (inclusiv punctualitatea)</a:t>
            </a:r>
            <a:r>
              <a:rPr lang="en-US" b="1" dirty="0">
                <a:solidFill>
                  <a:schemeClr val="tx1"/>
                </a:solidFill>
              </a:rPr>
              <a:t>;</a:t>
            </a:r>
            <a:r>
              <a:rPr lang="ro-RO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>
                <a:solidFill>
                  <a:schemeClr val="tx1"/>
                </a:solidFill>
              </a:rPr>
              <a:t>ordinea și predictibilitatea (pe bază de reguli)</a:t>
            </a:r>
            <a:r>
              <a:rPr lang="en-US" b="1" dirty="0">
                <a:solidFill>
                  <a:schemeClr val="tx1"/>
                </a:solidFill>
              </a:rPr>
              <a:t>;</a:t>
            </a:r>
          </a:p>
          <a:p>
            <a:r>
              <a:rPr lang="ro-RO" b="1" dirty="0">
                <a:solidFill>
                  <a:schemeClr val="tx1"/>
                </a:solidFill>
              </a:rPr>
              <a:t>perseverenț</a:t>
            </a:r>
            <a:r>
              <a:rPr lang="en-US" b="1" dirty="0">
                <a:solidFill>
                  <a:schemeClr val="tx1"/>
                </a:solidFill>
              </a:rPr>
              <a:t>a</a:t>
            </a:r>
            <a:r>
              <a:rPr lang="ro-RO" b="1" dirty="0">
                <a:solidFill>
                  <a:schemeClr val="tx1"/>
                </a:solidFill>
              </a:rPr>
              <a:t> și efort</a:t>
            </a:r>
            <a:r>
              <a:rPr lang="en-US" b="1" dirty="0" err="1">
                <a:solidFill>
                  <a:schemeClr val="tx1"/>
                </a:solidFill>
              </a:rPr>
              <a:t>ul</a:t>
            </a:r>
            <a:r>
              <a:rPr lang="ro-RO" b="1" dirty="0">
                <a:solidFill>
                  <a:schemeClr val="tx1"/>
                </a:solidFill>
              </a:rPr>
              <a:t> (incluzând temerile și frustrările asociate unui parcurs de învățare presărat cu obstacole) și nicidecum pe bunul plac al persoanei</a:t>
            </a:r>
            <a:r>
              <a:rPr lang="en-US" b="1" dirty="0">
                <a:solidFill>
                  <a:schemeClr val="tx1"/>
                </a:solidFill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ro-RO" b="1" dirty="0">
                <a:solidFill>
                  <a:schemeClr val="tx1"/>
                </a:solidFill>
              </a:rPr>
              <a:t>moțiile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inclusiv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negative (cu condiția să nu fie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permanente și foarte puternice)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</p:txBody>
      </p:sp>
      <p:pic>
        <p:nvPicPr>
          <p:cNvPr id="9" name="Picture 8" descr="Слайд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62" y="3225918"/>
            <a:ext cx="3082834" cy="29446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C36776D4-BD6C-2C3B-19EE-ABEFF6A3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2B45-7AA3-40C4-B1B0-89FDC436948F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ro-RO" b="1" dirty="0"/>
              <a:t>Proiectul RODAWELL-2018 </a:t>
            </a: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435128" cy="512064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Universitatea din București, Facultatea de Psihoogie și Științele Educației și VIA University College din Danemarca.</a:t>
            </a:r>
          </a:p>
          <a:p>
            <a:r>
              <a:rPr lang="ro-RO" dirty="0">
                <a:solidFill>
                  <a:schemeClr val="tx1"/>
                </a:solidFill>
              </a:rPr>
              <a:t>Colaborare pentru starea de bine a elevilor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4 piloni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ro-RO" dirty="0">
                <a:solidFill>
                  <a:schemeClr val="tx1"/>
                </a:solidFill>
              </a:rPr>
              <a:t> interacțiunea, autonomia</a:t>
            </a:r>
            <a:r>
              <a:rPr lang="en-US" dirty="0">
                <a:solidFill>
                  <a:schemeClr val="tx1"/>
                </a:solidFill>
              </a:rPr>
              <a:t>, m</a:t>
            </a:r>
            <a:r>
              <a:rPr lang="ro-RO" dirty="0">
                <a:solidFill>
                  <a:schemeClr val="tx1"/>
                </a:solidFill>
              </a:rPr>
              <a:t>ediul de învățare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o-RO" dirty="0">
                <a:solidFill>
                  <a:schemeClr val="tx1"/>
                </a:solidFill>
              </a:rPr>
              <a:t>incluziunea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r>
              <a:rPr lang="ro-RO" dirty="0">
                <a:solidFill>
                  <a:schemeClr val="tx1"/>
                </a:solidFill>
              </a:rPr>
              <a:t>16 principi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/>
          </a:p>
          <a:p>
            <a:pPr marL="0" indent="0">
              <a:buNone/>
            </a:pPr>
            <a:r>
              <a:rPr lang="ro-RO" dirty="0">
                <a:hlinkClick r:id="rId5"/>
              </a:rPr>
              <a:t>https://rodawell.fpse.unibuc.ro/</a:t>
            </a:r>
            <a:endParaRPr lang="en-US" dirty="0">
              <a:hlinkClick r:id="rId5"/>
            </a:endParaRPr>
          </a:p>
          <a:p>
            <a:pPr marL="0" indent="0">
              <a:buNone/>
            </a:pPr>
            <a:r>
              <a:rPr lang="ro-RO" dirty="0">
                <a:hlinkClick r:id="rId5"/>
              </a:rPr>
              <a:t>wp-content/uploads/2019/04/</a:t>
            </a:r>
            <a:endParaRPr lang="en-US" dirty="0">
              <a:hlinkClick r:id="rId5"/>
            </a:endParaRPr>
          </a:p>
          <a:p>
            <a:pPr marL="0" indent="0">
              <a:buNone/>
            </a:pPr>
            <a:r>
              <a:rPr lang="ro-RO" dirty="0">
                <a:hlinkClick r:id="rId5"/>
              </a:rPr>
              <a:t>RODAWELL.pdf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</p:txBody>
      </p:sp>
      <p:pic>
        <p:nvPicPr>
          <p:cNvPr id="10" name="Content Placeholder 12" descr="Ghidul „Educație cu stare de bine” – RODAWELL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85" y="2247673"/>
            <a:ext cx="3763113" cy="4023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A28474B8-2A87-8378-1E3C-A1C709B8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E756-AFE0-4760-AB4D-03B1052DE7C8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 legislative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ARACIP-</a:t>
            </a:r>
            <a:br>
              <a:rPr lang="en-US" b="1" dirty="0"/>
            </a:br>
            <a:r>
              <a:rPr lang="en-US" b="1" dirty="0"/>
              <a:t>2021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435128" cy="512064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ro-RO" dirty="0" smtClean="0">
                <a:solidFill>
                  <a:schemeClr val="tx1"/>
                </a:solidFill>
              </a:rPr>
              <a:t>Obiectivul </a:t>
            </a:r>
            <a:r>
              <a:rPr lang="ro-RO" dirty="0">
                <a:solidFill>
                  <a:schemeClr val="tx1"/>
                </a:solidFill>
              </a:rPr>
              <a:t>ARACIP este de a realiza evaluarea externă a calității pentru unitățile de învățământ preuniversitar.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ro-RO" dirty="0">
                <a:solidFill>
                  <a:schemeClr val="tx1"/>
                </a:solidFill>
              </a:rPr>
              <a:t>La finele anului 2020, au fost aprobate</a:t>
            </a:r>
            <a:r>
              <a:rPr lang="en-US" dirty="0">
                <a:solidFill>
                  <a:schemeClr val="tx1"/>
                </a:solidFill>
              </a:rPr>
              <a:t> (HG n</a:t>
            </a:r>
            <a:r>
              <a:rPr lang="ro-RO" dirty="0">
                <a:solidFill>
                  <a:schemeClr val="tx1"/>
                </a:solidFill>
              </a:rPr>
              <a:t>r.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</a:rPr>
              <a:t>994/2020 privind aprobarea standardelor de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</a:rPr>
              <a:t>autorizare de funcționare provizorie și a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</a:rPr>
              <a:t>standardelor de acreditare și de evaluare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</a:rPr>
              <a:t>externă periodică în învățământul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ro-RO" dirty="0" smtClean="0">
                <a:solidFill>
                  <a:schemeClr val="tx1"/>
                </a:solidFill>
              </a:rPr>
              <a:t>reuniversitar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ro-RO" dirty="0">
                <a:solidFill>
                  <a:schemeClr val="tx1"/>
                </a:solidFill>
              </a:rPr>
              <a:t>, noi standarde de calitate, care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au </a:t>
            </a:r>
            <a:r>
              <a:rPr lang="en-US" dirty="0" err="1">
                <a:solidFill>
                  <a:schemeClr val="tx1"/>
                </a:solidFill>
              </a:rPr>
              <a:t>intrat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în vigoare începând cu anul școlar 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</a:rPr>
              <a:t>2021-2022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</p:txBody>
      </p:sp>
      <p:pic>
        <p:nvPicPr>
          <p:cNvPr id="11" name="Picture 10" descr="C:\Users\mariu\Downloads\WhatsApp Image 2022-11-15 at 05.49.12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7" y="1769124"/>
            <a:ext cx="3078480" cy="4056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62815BD7-52D7-845B-7EF3-5C5E168C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54CB-5DBD-457B-8A94-21619F72264F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1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 legislative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ARACIP-</a:t>
            </a:r>
            <a:br>
              <a:rPr lang="en-US" b="1" dirty="0"/>
            </a:br>
            <a:r>
              <a:rPr lang="en-US" b="1" dirty="0"/>
              <a:t>2021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74157"/>
            <a:ext cx="743512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ro-RO" b="1" dirty="0">
                <a:solidFill>
                  <a:schemeClr val="tx1"/>
                </a:solidFill>
              </a:rPr>
              <a:t>rocesul de evaluare instituțională (internă și externă) răspunde unui număr de 5 întrebări fundamentale: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</a:rPr>
              <a:t>1. În ce măsură școala servește nevoile și interesele membrilor comunității, ale comunității în ansamblu și ale societății în general?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</a:rPr>
              <a:t>2. În ce măsură școala funcționează și este guvernată în mod eficient?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</a:rPr>
              <a:t>3. În ce măsură școala obține rezultatele așteptate ale învățării?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4. În ce măsură școala asigură starea de bine a participanților la educație?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</a:rPr>
              <a:t>5. În ce măsură este școala o instituție de succes, care învață și se îmbunătățește continuu?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E13A7B68-4B89-6BF7-F675-94435F68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7CF6-812A-4D17-A753-A0B3DBF3B93B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6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 legislative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ARACIP-</a:t>
            </a:r>
            <a:br>
              <a:rPr lang="en-US" b="1" dirty="0"/>
            </a:br>
            <a:r>
              <a:rPr lang="en-US" b="1" dirty="0"/>
              <a:t>2021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9" name="Content Placeholder 8" descr="Alarmă! Firme care livrează documente pentru „evaluări” de succes |  Economistul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22" y="105251"/>
            <a:ext cx="6035040" cy="1877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onceptul de ”calitate în educație” | Didactic.r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19" y="2328025"/>
            <a:ext cx="4356100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255567E8-EB14-5883-F36A-8D44089E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951-3D1A-4A43-8BB8-11F7BF8282B8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9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 legislative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ARACIP-</a:t>
            </a:r>
            <a:br>
              <a:rPr lang="en-US" b="1" dirty="0"/>
            </a:br>
            <a:r>
              <a:rPr lang="en-US" b="1" dirty="0"/>
              <a:t>2021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750330" y="1564144"/>
            <a:ext cx="5553075" cy="4114800"/>
          </a:xfrm>
          <a:prstGeom prst="rect">
            <a:avLst/>
          </a:prstGeom>
        </p:spPr>
      </p:pic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13241745-1FB7-02CE-3FAB-0C503562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CDAC-770F-40C7-B6F5-1AB6B19DD527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 legislative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ARACIP-</a:t>
            </a:r>
            <a:br>
              <a:rPr lang="en-US" b="1" dirty="0"/>
            </a:br>
            <a:r>
              <a:rPr lang="en-US" b="1" dirty="0"/>
              <a:t>2021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476433" cy="5542989"/>
          </a:xfrm>
        </p:spPr>
        <p:txBody>
          <a:bodyPr/>
          <a:lstStyle/>
          <a:p>
            <a:pPr marL="0" indent="0" algn="just">
              <a:buNone/>
            </a:pPr>
            <a:r>
              <a:rPr lang="ro-RO" b="1" dirty="0">
                <a:solidFill>
                  <a:schemeClr val="tx1"/>
                </a:solidFill>
              </a:rPr>
              <a:t>Un ”portret robot” al unui copil/tânăr cu o stare de bine corespunzătoare, </a:t>
            </a:r>
            <a:r>
              <a:rPr lang="ro-RO" b="1" dirty="0" smtClean="0">
                <a:solidFill>
                  <a:schemeClr val="tx1"/>
                </a:solidFill>
              </a:rPr>
              <a:t>pe trei dimensiuni, scoase în evidență de literatura de specialitate: ”a fi” , ”a avea”, ”a face”.</a:t>
            </a:r>
          </a:p>
          <a:p>
            <a:pPr marL="0" indent="0" algn="just">
              <a:buNone/>
            </a:pPr>
            <a:endParaRPr lang="ro-RO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b="1" dirty="0" smtClean="0">
                <a:solidFill>
                  <a:schemeClr val="tx1"/>
                </a:solidFill>
              </a:rPr>
              <a:t>Copilul/tânărul</a:t>
            </a:r>
            <a:r>
              <a:rPr lang="ro-RO" b="1" dirty="0">
                <a:solidFill>
                  <a:schemeClr val="tx1"/>
                </a:solidFill>
              </a:rPr>
              <a:t>, având o ”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stare de bine</a:t>
            </a:r>
            <a:r>
              <a:rPr lang="ro-RO" b="1" dirty="0">
                <a:solidFill>
                  <a:schemeClr val="tx1"/>
                </a:solidFill>
              </a:rPr>
              <a:t>” corespunzătoare: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b="1" dirty="0">
                <a:solidFill>
                  <a:schemeClr val="tx1"/>
                </a:solidFill>
              </a:rPr>
              <a:t>• 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Este</a:t>
            </a:r>
            <a:r>
              <a:rPr lang="ro-RO" b="1" dirty="0">
                <a:solidFill>
                  <a:schemeClr val="tx1"/>
                </a:solidFill>
              </a:rPr>
              <a:t>: sănătos, în siguranță, îngrijit, dorit, iubit, fericit, curajos, încrezător, liber, voios, integrat, conectat cu ceilalți, generos, activ, vizibil, ascultat de ceilalți și empatic.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b="1" dirty="0">
                <a:solidFill>
                  <a:schemeClr val="tx1"/>
                </a:solidFill>
              </a:rPr>
              <a:t>• 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Are</a:t>
            </a:r>
            <a:r>
              <a:rPr lang="ro-RO" b="1" dirty="0">
                <a:solidFill>
                  <a:schemeClr val="tx1"/>
                </a:solidFill>
              </a:rPr>
              <a:t> (nevoi satisfăcute): hrană adecvată, somn suficient, ajutor/sprijin, drepturi, echitate și justiție, experiență de viață, familie, prieteni, ”voce” (auzită și luată în considerare), forță și încredere în sine și în ceilalți, respect și recunoaștere, viață privată, distracții, relații, succes.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b="1" dirty="0">
                <a:solidFill>
                  <a:schemeClr val="tx1"/>
                </a:solidFill>
              </a:rPr>
              <a:t>• 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Face</a:t>
            </a:r>
            <a:r>
              <a:rPr lang="ro-RO" b="1" dirty="0">
                <a:solidFill>
                  <a:schemeClr val="tx1"/>
                </a:solidFill>
              </a:rPr>
              <a:t> (acțiuni inițiate de persoană pentru a-și îmbunătăți starea de bine): se îngrijește, se acceptă pe sine și îi acceptă pe ceilalți, ia decizii bune, oferă (ajutor, protecție, resurse), se joacă, învață, muncește.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A1C46787-BB79-653D-099A-081BBCEC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6CA3-E61B-43BC-8966-7939363BBE33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5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>Experiențe legislative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ARACIP-</a:t>
            </a:r>
            <a:br>
              <a:rPr lang="en-US" b="1" dirty="0"/>
            </a:br>
            <a:r>
              <a:rPr lang="en-US" b="1" dirty="0"/>
              <a:t>2021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476433" cy="5542989"/>
          </a:xfrm>
        </p:spPr>
        <p:txBody>
          <a:bodyPr/>
          <a:lstStyle/>
          <a:p>
            <a:pPr marL="0" indent="0" algn="just">
              <a:buNone/>
            </a:pPr>
            <a:endParaRPr lang="ro-RO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tx1"/>
                </a:solidFill>
              </a:rPr>
              <a:t>Datoria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școlii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este</a:t>
            </a:r>
            <a:r>
              <a:rPr lang="en-US" dirty="0">
                <a:solidFill>
                  <a:schemeClr val="tx1"/>
                </a:solidFill>
              </a:rPr>
              <a:t> de a </a:t>
            </a:r>
            <a:r>
              <a:rPr lang="en-US" dirty="0" err="1">
                <a:solidFill>
                  <a:schemeClr val="tx1"/>
                </a:solidFill>
              </a:rPr>
              <a:t>oferi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răspunsuri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pertinente</a:t>
            </a:r>
            <a:r>
              <a:rPr lang="en-US" dirty="0">
                <a:solidFill>
                  <a:schemeClr val="tx1"/>
                </a:solidFill>
              </a:rPr>
              <a:t>, complete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relevante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întrebările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evaluare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aferente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indicatorilor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descriptorilor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cerințelor</a:t>
            </a:r>
            <a:r>
              <a:rPr lang="en-US" dirty="0">
                <a:solidFill>
                  <a:schemeClr val="tx1"/>
                </a:solidFill>
              </a:rPr>
              <a:t>):</a:t>
            </a:r>
            <a:endParaRPr lang="ro-RO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91192"/>
              </p:ext>
            </p:extLst>
          </p:nvPr>
        </p:nvGraphicFramePr>
        <p:xfrm>
          <a:off x="3716803" y="1989575"/>
          <a:ext cx="7889043" cy="4029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9043">
                  <a:extLst>
                    <a:ext uri="{9D8B030D-6E8A-4147-A177-3AD203B41FA5}">
                      <a16:colId xmlns:a16="http://schemas.microsoft.com/office/drawing/2014/main" xmlns="" val="4174562965"/>
                    </a:ext>
                  </a:extLst>
                </a:gridCol>
              </a:tblGrid>
              <a:tr h="237023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effectLst/>
                        </a:rPr>
                        <a:t>Indicatori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4404578"/>
                  </a:ext>
                </a:extLst>
              </a:tr>
              <a:tr h="474046"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>
                          <a:effectLst/>
                        </a:rPr>
                        <a:t>Indicatorul 1. Existența, structura și conținutul documentelor proiective: planul de dezvoltare și planul managerial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5182828"/>
                  </a:ext>
                </a:extLst>
              </a:tr>
              <a:tr h="237023">
                <a:tc>
                  <a:txBody>
                    <a:bodyPr/>
                    <a:lstStyle/>
                    <a:p>
                      <a:pPr algn="just"/>
                      <a:r>
                        <a:rPr lang="ro-RO" sz="1400">
                          <a:effectLst/>
                        </a:rPr>
                        <a:t>Indicatorul 2. Organizarea internă și funcționarea curentă a unității de învățământ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0531368"/>
                  </a:ext>
                </a:extLst>
              </a:tr>
              <a:tr h="474046"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>
                          <a:effectLst/>
                        </a:rPr>
                        <a:t>Indicatorul 3. Existența și funcționarea sistemului de comunicare internă și externă și de gestionare a informației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4924296"/>
                  </a:ext>
                </a:extLst>
              </a:tr>
              <a:tr h="237023">
                <a:tc>
                  <a:txBody>
                    <a:bodyPr/>
                    <a:lstStyle/>
                    <a:p>
                      <a:pPr algn="just"/>
                      <a:r>
                        <a:rPr lang="ro-RO" sz="1400">
                          <a:effectLst/>
                        </a:rPr>
                        <a:t>Indicatorul 4. Asigurarea sănătății și securității tuturor celor implicați în activitatea școlară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4052906"/>
                  </a:ext>
                </a:extLst>
              </a:tr>
              <a:tr h="237023">
                <a:tc>
                  <a:txBody>
                    <a:bodyPr/>
                    <a:lstStyle/>
                    <a:p>
                      <a:pPr algn="just"/>
                      <a:r>
                        <a:rPr lang="ro-RO" sz="1400">
                          <a:effectLst/>
                        </a:rPr>
                        <a:t>Indicatorul 5. Asigurarea serviciilor de orientare și consiliere pentru elevi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50831059"/>
                  </a:ext>
                </a:extLst>
              </a:tr>
              <a:tr h="237023">
                <a:tc>
                  <a:txBody>
                    <a:bodyPr/>
                    <a:lstStyle/>
                    <a:p>
                      <a:pPr algn="just"/>
                      <a:r>
                        <a:rPr lang="ro-RO" sz="1400">
                          <a:effectLst/>
                        </a:rPr>
                        <a:t>dicatorul 6. Caracteristicile, dotarea și utilizarea spațiilor școlare, administrative și auxiliare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4772193"/>
                  </a:ext>
                </a:extLst>
              </a:tr>
              <a:tr h="474046">
                <a:tc>
                  <a:txBody>
                    <a:bodyPr/>
                    <a:lstStyle/>
                    <a:p>
                      <a:pPr algn="just"/>
                      <a:r>
                        <a:rPr lang="ro-RO" sz="1400">
                          <a:effectLst/>
                        </a:rPr>
                        <a:t>Indicatorul 7. Accesibilitatea spațiilor școlare, administrative și auxiliare și a echipamentelor, materialelor, mijloacelor de învățământ și auxiliarelor curriculare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60990241"/>
                  </a:ext>
                </a:extLst>
              </a:tr>
              <a:tr h="237023">
                <a:tc>
                  <a:txBody>
                    <a:bodyPr/>
                    <a:lstStyle/>
                    <a:p>
                      <a:pPr algn="just"/>
                      <a:r>
                        <a:rPr lang="ro-RO" sz="1400">
                          <a:effectLst/>
                        </a:rPr>
                        <a:t>Indicatorul 9. Definirea și promovarea ofertei educaționale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230872"/>
                  </a:ext>
                </a:extLst>
              </a:tr>
              <a:tr h="237023">
                <a:tc>
                  <a:txBody>
                    <a:bodyPr/>
                    <a:lstStyle/>
                    <a:p>
                      <a:pPr algn="just"/>
                      <a:r>
                        <a:rPr lang="ro-RO" sz="1400">
                          <a:effectLst/>
                        </a:rPr>
                        <a:t>Indicatorul 10. Proiectarea curriculumului și planificarea activităților de învățare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2911891"/>
                  </a:ext>
                </a:extLst>
              </a:tr>
              <a:tr h="237023">
                <a:tc>
                  <a:txBody>
                    <a:bodyPr/>
                    <a:lstStyle/>
                    <a:p>
                      <a:pPr algn="just"/>
                      <a:r>
                        <a:rPr lang="ro-RO" sz="1400">
                          <a:effectLst/>
                        </a:rPr>
                        <a:t>Indicatorul 11. Realizarea activităților de învățare, asigurarea participării și obținerea stării de bine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96265045"/>
                  </a:ext>
                </a:extLst>
              </a:tr>
              <a:tr h="237023">
                <a:tc>
                  <a:txBody>
                    <a:bodyPr/>
                    <a:lstStyle/>
                    <a:p>
                      <a:pPr algn="just"/>
                      <a:r>
                        <a:rPr lang="ro-RO" sz="1400">
                          <a:effectLst/>
                        </a:rPr>
                        <a:t>Indicatorul 12. Rezultatele obținute (participare școlară, rezultatele învățării și starea de bine)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9012223"/>
                  </a:ext>
                </a:extLst>
              </a:tr>
              <a:tr h="474046">
                <a:tc>
                  <a:txBody>
                    <a:bodyPr/>
                    <a:lstStyle/>
                    <a:p>
                      <a:pPr algn="just"/>
                      <a:r>
                        <a:rPr lang="ro-RO" sz="1400" dirty="0">
                          <a:effectLst/>
                        </a:rPr>
                        <a:t>Indicatorul 15. Realizarea autoevaluării instituționale și asigurarea internă a calității conform prevederilor legale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8158438"/>
                  </a:ext>
                </a:extLst>
              </a:tr>
            </a:tbl>
          </a:graphicData>
        </a:graphic>
      </p:graphicFrame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CD92CD4E-610B-5F58-5270-0FB11D10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8044-8B61-4428-9518-1BFA959A1A07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9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>Legislație recomandată de ARACIP</a:t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828753" cy="589893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o-RO" sz="2600" dirty="0">
                <a:solidFill>
                  <a:schemeClr val="tx1"/>
                </a:solidFill>
              </a:rPr>
              <a:t>• Legea nr. 1/2011 a Educației Naționale, cu modificările și completările ulterioare- cu legislația subsecventă.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OUG nr. 75/2005 privind asigurarea calității educației, cu modificările și completările ulterioare.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HG nr. 994/2020 privind aprobarea standardelor de autorizare de funcționare provizorie și a standardelor de acreditare și de evaluare externă periodică în învățământul preuniversitar .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Acte normative privind drepturile și protecția minorităților naționale în România- v. http://www.edrc.ro/juridic_search.jsp. 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Acte normative privind combaterea discriminării—v. https://cncd.ro/legislatie; v. și Legea Nr. 2/2021 privind unele măsuri pentru prevenirea și combaterea antițigănismului.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Legea nr. 272/2004 privind protecția și promovarea drepturilor copilului, cu modificările și completările  ulterioare- cu legislația subsecventă (un sumar al legislației privind apărarea drepturilor copilului poate fi găsit la http://www.dgaspc-sectorul1.ro/pagina.aspx?pid=117&amp;keyn=19).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Convenția privind Drepturile Persoanelor cu Dizabilități (http://anpd.gov.ro/web/conventia/), ratificată prin Legea Nr. 221/2010 pentru ratificarea Convenției privind drepturile persoanelor cu dizabilități, adoptată la New York de Adunarea Generală a Organizației Națiunilor Unite la 13 decembrie 2006, deschisă spre semnare la 30 martie 2007 și semnată de România la 26 septembrie 2007 (http://anpd.gov.ro/web/lege-nr-221-din-11-noiembrie-2010-pentru-ratificarea-conventiei-privind-drepturile-persoanelor-cudizabilitati/)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ro-RO" sz="2600" dirty="0">
                <a:solidFill>
                  <a:schemeClr val="tx1"/>
                </a:solidFill>
              </a:rPr>
              <a:t>• OM Sănătății nr. 1.456 din 25 august 2020 pentru aprobarea Normelor de igienă din unitățile pentru ocrotirea, educarea, instruirea, odihna și recreerea copiilor și tinerilor-https://aracip.eu/categoriidocumente/functionare-legala.</a:t>
            </a:r>
            <a:endParaRPr lang="ro-RO" sz="26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DDD05471-A3E5-E9C0-5D6E-0B646DD4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B57-60F0-43E2-9CD6-E418AE2FB15B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76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15" y="1214273"/>
            <a:ext cx="2947482" cy="4601183"/>
          </a:xfrm>
        </p:spPr>
        <p:txBody>
          <a:bodyPr/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Legislația în perspectivă</a:t>
            </a: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828753" cy="5898939"/>
          </a:xfrm>
        </p:spPr>
        <p:txBody>
          <a:bodyPr>
            <a:normAutofit/>
          </a:bodyPr>
          <a:lstStyle/>
          <a:p>
            <a:pPr algn="just"/>
            <a:r>
              <a:rPr lang="ro-RO" b="1" dirty="0" smtClean="0">
                <a:solidFill>
                  <a:schemeClr val="tx1"/>
                </a:solidFill>
              </a:rPr>
              <a:t>Proiectul Legii învățământului preuniversitar </a:t>
            </a:r>
            <a:r>
              <a:rPr lang="ro-RO" dirty="0" smtClean="0">
                <a:solidFill>
                  <a:schemeClr val="tx1"/>
                </a:solidFill>
              </a:rPr>
              <a:t>(v</a:t>
            </a:r>
            <a:r>
              <a:rPr lang="en-US" dirty="0" err="1" smtClean="0">
                <a:solidFill>
                  <a:schemeClr val="tx1"/>
                </a:solidFill>
              </a:rPr>
              <a:t>arianta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care a </a:t>
            </a:r>
            <a:r>
              <a:rPr lang="en-US" dirty="0" err="1">
                <a:solidFill>
                  <a:schemeClr val="tx1"/>
                </a:solidFill>
              </a:rPr>
              <a:t>ajuns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Parlamentul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României</a:t>
            </a:r>
            <a:r>
              <a:rPr lang="ro-RO" dirty="0" smtClean="0">
                <a:solidFill>
                  <a:schemeClr val="tx1"/>
                </a:solidFill>
              </a:rPr>
              <a:t>, </a:t>
            </a:r>
            <a:r>
              <a:rPr lang="ro-RO" dirty="0">
                <a:solidFill>
                  <a:schemeClr val="tx1"/>
                </a:solidFill>
              </a:rPr>
              <a:t>în data de 4 aprilie </a:t>
            </a:r>
            <a:r>
              <a:rPr lang="ro-RO" dirty="0" smtClean="0">
                <a:solidFill>
                  <a:schemeClr val="tx1"/>
                </a:solidFill>
              </a:rPr>
              <a:t>2023)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ro-RO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o-RO" b="1" i="1" dirty="0">
                <a:solidFill>
                  <a:schemeClr val="tx1"/>
                </a:solidFill>
              </a:rPr>
              <a:t>A</a:t>
            </a:r>
            <a:r>
              <a:rPr lang="en-US" b="1" i="1" dirty="0" smtClean="0">
                <a:solidFill>
                  <a:schemeClr val="tx1"/>
                </a:solidFill>
              </a:rPr>
              <a:t>rt</a:t>
            </a:r>
            <a:r>
              <a:rPr lang="en-US" b="1" i="1" dirty="0">
                <a:solidFill>
                  <a:schemeClr val="tx1"/>
                </a:solidFill>
              </a:rPr>
              <a:t>. </a:t>
            </a:r>
            <a:r>
              <a:rPr lang="en-US" b="1" i="1" dirty="0" smtClean="0">
                <a:solidFill>
                  <a:schemeClr val="tx1"/>
                </a:solidFill>
              </a:rPr>
              <a:t>224. </a:t>
            </a:r>
            <a:r>
              <a:rPr lang="ro-RO" i="1" dirty="0" smtClean="0">
                <a:solidFill>
                  <a:schemeClr val="tx1"/>
                </a:solidFill>
              </a:rPr>
              <a:t>Personalul didactic are următoarele obligații</a:t>
            </a:r>
            <a:r>
              <a:rPr lang="en-US" i="1" dirty="0" smtClean="0">
                <a:solidFill>
                  <a:schemeClr val="tx1"/>
                </a:solidFill>
              </a:rPr>
              <a:t>:</a:t>
            </a:r>
            <a:endParaRPr lang="ro-RO" i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l</a:t>
            </a:r>
            <a:r>
              <a:rPr lang="en-US" i="1" dirty="0">
                <a:solidFill>
                  <a:schemeClr val="tx1"/>
                </a:solidFill>
              </a:rPr>
              <a:t>) </a:t>
            </a:r>
            <a:r>
              <a:rPr lang="en-US" i="1" dirty="0" err="1">
                <a:solidFill>
                  <a:schemeClr val="tx1"/>
                </a:solidFill>
              </a:rPr>
              <a:t>contribuirea</a:t>
            </a:r>
            <a:r>
              <a:rPr lang="en-US" i="1" dirty="0">
                <a:solidFill>
                  <a:schemeClr val="tx1"/>
                </a:solidFill>
              </a:rPr>
              <a:t> la </a:t>
            </a:r>
            <a:r>
              <a:rPr lang="en-US" i="1" dirty="0" err="1">
                <a:solidFill>
                  <a:schemeClr val="tx1"/>
                </a:solidFill>
              </a:rPr>
              <a:t>starea</a:t>
            </a:r>
            <a:r>
              <a:rPr lang="en-US" i="1" dirty="0">
                <a:solidFill>
                  <a:schemeClr val="tx1"/>
                </a:solidFill>
              </a:rPr>
              <a:t> de bine a </a:t>
            </a:r>
            <a:r>
              <a:rPr lang="en-US" i="1" dirty="0" err="1">
                <a:solidFill>
                  <a:schemeClr val="tx1"/>
                </a:solidFill>
              </a:rPr>
              <a:t>elevilor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astfel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încât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să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faciliteze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accesul</a:t>
            </a:r>
            <a:r>
              <a:rPr lang="en-US" i="1" dirty="0">
                <a:solidFill>
                  <a:schemeClr val="tx1"/>
                </a:solidFill>
              </a:rPr>
              <a:t> la </a:t>
            </a:r>
            <a:r>
              <a:rPr lang="en-US" i="1" dirty="0" err="1">
                <a:solidFill>
                  <a:schemeClr val="tx1"/>
                </a:solidFill>
              </a:rPr>
              <a:t>consiliere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și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orientare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școlară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și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vocațională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tuturor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elevilor</a:t>
            </a:r>
            <a:r>
              <a:rPr lang="en-US" i="1" dirty="0">
                <a:solidFill>
                  <a:schemeClr val="tx1"/>
                </a:solidFill>
              </a:rPr>
              <a:t>;</a:t>
            </a:r>
            <a:endParaRPr lang="ro-RO" b="1" i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DDD05471-A3E5-E9C0-5D6E-0B646DD4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B57-60F0-43E2-9CD6-E418AE2FB15B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0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D607761-2E07-E1FA-A7DA-814DA75F0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Starea de bine ca politică de management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D22421D0-1AA1-B0E4-08CB-92BC417C4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workshop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BCB200BC-DB48-B3E7-43E5-930B360A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A51375D0-F896-2647-68C4-801B2DF31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905" y="1286382"/>
            <a:ext cx="883997" cy="1115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6400" y="2926080"/>
            <a:ext cx="98763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>Noutăți curriculare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828753" cy="5898939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tx1"/>
                </a:solidFill>
              </a:rPr>
              <a:t>Opționalul integrat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ro-RO" b="1" dirty="0">
                <a:solidFill>
                  <a:schemeClr val="accent1">
                    <a:lumMod val="75000"/>
                  </a:schemeClr>
                </a:solidFill>
              </a:rPr>
              <a:t>Armonie corporală și socială</a:t>
            </a:r>
            <a:r>
              <a:rPr lang="ro-RO" dirty="0">
                <a:solidFill>
                  <a:schemeClr val="tx1"/>
                </a:solidFill>
              </a:rPr>
              <a:t>”, clasa a V-a</a:t>
            </a:r>
            <a:br>
              <a:rPr lang="ro-RO" dirty="0">
                <a:solidFill>
                  <a:schemeClr val="tx1"/>
                </a:solidFill>
              </a:rPr>
            </a:br>
            <a:r>
              <a:rPr lang="ro-RO" dirty="0">
                <a:solidFill>
                  <a:schemeClr val="tx1"/>
                </a:solidFill>
              </a:rPr>
              <a:t>București, 2022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(Anexa nr. 2 din 18 octombrie 2022 privind programele școlare pentru discipline opționale din învățământul preuniversitar, p</a:t>
            </a:r>
            <a:r>
              <a:rPr lang="en-US" dirty="0" err="1">
                <a:solidFill>
                  <a:schemeClr val="tx1"/>
                </a:solidFill>
              </a:rPr>
              <a:t>ublicate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  MONITORUL OFICIAL </a:t>
            </a:r>
            <a:r>
              <a:rPr lang="en-US" dirty="0" err="1">
                <a:solidFill>
                  <a:schemeClr val="tx1"/>
                </a:solidFill>
              </a:rPr>
              <a:t>nr</a:t>
            </a:r>
            <a:r>
              <a:rPr lang="en-US" dirty="0">
                <a:solidFill>
                  <a:schemeClr val="tx1"/>
                </a:solidFill>
              </a:rPr>
              <a:t>. 1.072 </a:t>
            </a:r>
            <a:r>
              <a:rPr lang="en-US" dirty="0" err="1">
                <a:solidFill>
                  <a:schemeClr val="tx1"/>
                </a:solidFill>
              </a:rPr>
              <a:t>bis</a:t>
            </a:r>
            <a:r>
              <a:rPr lang="en-US" dirty="0">
                <a:solidFill>
                  <a:schemeClr val="tx1"/>
                </a:solidFill>
              </a:rPr>
              <a:t> din 7 </a:t>
            </a:r>
            <a:r>
              <a:rPr lang="en-US" dirty="0" err="1">
                <a:solidFill>
                  <a:schemeClr val="tx1"/>
                </a:solidFill>
              </a:rPr>
              <a:t>noiembrie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2022</a:t>
            </a:r>
            <a:endParaRPr lang="ro-R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o </a:t>
            </a:r>
            <a:r>
              <a:rPr lang="en-US" dirty="0" err="1">
                <a:solidFill>
                  <a:schemeClr val="tx1"/>
                </a:solidFill>
              </a:rPr>
              <a:t>oră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săptămână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ariile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curriculare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Educație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fizică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sport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Consiliere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orientare</a:t>
            </a:r>
            <a:r>
              <a:rPr lang="ro-RO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ro-RO" dirty="0">
                <a:solidFill>
                  <a:schemeClr val="tx1"/>
                </a:solidFill>
              </a:rPr>
              <a:t>âteva aspecte vizate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0" fontAlgn="base"/>
            <a:r>
              <a:rPr lang="en-US" dirty="0" err="1">
                <a:solidFill>
                  <a:schemeClr val="tx1"/>
                </a:solidFill>
              </a:rPr>
              <a:t>exprimarea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exersarea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conștientizarea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înțelegerea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relației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corp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mișcare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exprimare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comunicare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conectare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stare de bine</a:t>
            </a:r>
            <a:r>
              <a:rPr lang="en-US" dirty="0">
                <a:solidFill>
                  <a:schemeClr val="tx1"/>
                </a:solidFill>
              </a:rPr>
              <a:t>;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 fontAlgn="base"/>
            <a:r>
              <a:rPr lang="en-US" dirty="0" err="1">
                <a:solidFill>
                  <a:schemeClr val="tx1"/>
                </a:solidFill>
              </a:rPr>
              <a:t>elevii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aplică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abilități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personale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sociale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atât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stabili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menține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relații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respectuoase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cât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pentru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promova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siguranța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fairplay-ul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incluziunea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7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5" y="1224321"/>
            <a:ext cx="2947482" cy="4601183"/>
          </a:xfrm>
        </p:spPr>
        <p:txBody>
          <a:bodyPr/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>Noutăți curriculare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803" y="682731"/>
            <a:ext cx="7828753" cy="5898939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chemeClr val="tx1"/>
                </a:solidFill>
              </a:rPr>
              <a:t>Opționalul integrat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ro-RO" dirty="0" smtClean="0">
                <a:solidFill>
                  <a:schemeClr val="accent1">
                    <a:lumMod val="75000"/>
                  </a:schemeClr>
                </a:solidFill>
              </a:rPr>
              <a:t>Managementul emoțiilor</a:t>
            </a:r>
            <a:r>
              <a:rPr lang="ro-RO" dirty="0" smtClean="0">
                <a:solidFill>
                  <a:schemeClr val="tx1"/>
                </a:solidFill>
              </a:rPr>
              <a:t>”, nivel liceal</a:t>
            </a:r>
            <a:r>
              <a:rPr lang="ro-RO" dirty="0">
                <a:solidFill>
                  <a:schemeClr val="tx1"/>
                </a:solidFill>
              </a:rPr>
              <a:t/>
            </a:r>
            <a:br>
              <a:rPr lang="ro-RO" dirty="0">
                <a:solidFill>
                  <a:schemeClr val="tx1"/>
                </a:solidFill>
              </a:rPr>
            </a:br>
            <a:r>
              <a:rPr lang="ro-RO" dirty="0">
                <a:solidFill>
                  <a:schemeClr val="tx1"/>
                </a:solidFill>
              </a:rPr>
              <a:t>București, 2022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o-RO" dirty="0" smtClean="0">
                <a:solidFill>
                  <a:schemeClr val="tx1"/>
                </a:solidFill>
              </a:rPr>
              <a:t>(Ordin nr. 6174 din 31 </a:t>
            </a:r>
            <a:r>
              <a:rPr lang="ro-RO" dirty="0">
                <a:solidFill>
                  <a:schemeClr val="tx1"/>
                </a:solidFill>
              </a:rPr>
              <a:t>octombrie 2022 privind </a:t>
            </a:r>
            <a:r>
              <a:rPr lang="ro-RO" dirty="0" smtClean="0">
                <a:solidFill>
                  <a:schemeClr val="tx1"/>
                </a:solidFill>
              </a:rPr>
              <a:t>aprobarea programei școlare din categoria curriculum la decizia școlii, nivel liceal, elaborată în cadrul proiectului sistemic Profesionalizarea carierei didactice- PROF- POCU/904/6/25, </a:t>
            </a:r>
            <a:r>
              <a:rPr lang="ro-RO" dirty="0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ublicat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  MONITORUL OFICIAL </a:t>
            </a:r>
            <a:r>
              <a:rPr lang="en-US" dirty="0" err="1">
                <a:solidFill>
                  <a:schemeClr val="tx1"/>
                </a:solidFill>
              </a:rPr>
              <a:t>nr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1.</a:t>
            </a:r>
            <a:r>
              <a:rPr lang="ro-RO" dirty="0" smtClean="0">
                <a:solidFill>
                  <a:schemeClr val="tx1"/>
                </a:solidFill>
              </a:rPr>
              <a:t>103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din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</a:rPr>
              <a:t>16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noiembrie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2022</a:t>
            </a:r>
            <a:r>
              <a:rPr lang="ro-RO" dirty="0" smtClean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o-RO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o </a:t>
            </a:r>
            <a:r>
              <a:rPr lang="en-US" dirty="0" err="1">
                <a:solidFill>
                  <a:schemeClr val="tx1"/>
                </a:solidFill>
              </a:rPr>
              <a:t>oră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săptămână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ariile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curriculare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Consiliere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orientare</a:t>
            </a:r>
            <a:r>
              <a:rPr lang="ro-RO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Educație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fizică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sport</a:t>
            </a:r>
            <a:r>
              <a:rPr lang="ro-RO" dirty="0" smtClean="0">
                <a:solidFill>
                  <a:schemeClr val="tx1"/>
                </a:solidFill>
              </a:rPr>
              <a:t>, Biologie, Limba și literatura română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C</a:t>
            </a:r>
            <a:r>
              <a:rPr lang="ro-RO" dirty="0">
                <a:solidFill>
                  <a:schemeClr val="tx1"/>
                </a:solidFill>
              </a:rPr>
              <a:t>âteva aspecte vizate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urmărește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pună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bazele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logicii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unei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stări</a:t>
            </a:r>
            <a:r>
              <a:rPr lang="en-US" dirty="0">
                <a:solidFill>
                  <a:schemeClr val="tx1"/>
                </a:solidFill>
              </a:rPr>
              <a:t> de bine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sala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clasă</a:t>
            </a:r>
            <a:r>
              <a:rPr lang="en-US" dirty="0">
                <a:solidFill>
                  <a:schemeClr val="tx1"/>
                </a:solidFill>
              </a:rPr>
              <a:t>, cu impact </a:t>
            </a:r>
            <a:r>
              <a:rPr lang="en-US" dirty="0" err="1">
                <a:solidFill>
                  <a:schemeClr val="tx1"/>
                </a:solidFill>
              </a:rPr>
              <a:t>atât</a:t>
            </a:r>
            <a:r>
              <a:rPr lang="en-US" dirty="0">
                <a:solidFill>
                  <a:schemeClr val="tx1"/>
                </a:solidFill>
              </a:rPr>
              <a:t> personal, </a:t>
            </a:r>
            <a:r>
              <a:rPr lang="en-US" dirty="0" err="1">
                <a:solidFill>
                  <a:schemeClr val="tx1"/>
                </a:solidFill>
              </a:rPr>
              <a:t>cât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organizațional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>
                <a:solidFill>
                  <a:schemeClr val="tx1"/>
                </a:solidFill>
              </a:rPr>
              <a:t>familiarizarea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elevilor</a:t>
            </a:r>
            <a:r>
              <a:rPr lang="en-US" dirty="0">
                <a:solidFill>
                  <a:schemeClr val="tx1"/>
                </a:solidFill>
              </a:rPr>
              <a:t> cu </a:t>
            </a:r>
            <a:r>
              <a:rPr lang="en-US" dirty="0" err="1">
                <a:solidFill>
                  <a:schemeClr val="tx1"/>
                </a:solidFill>
              </a:rPr>
              <a:t>informații</a:t>
            </a:r>
            <a:r>
              <a:rPr lang="en-US" dirty="0">
                <a:solidFill>
                  <a:schemeClr val="tx1"/>
                </a:solidFill>
              </a:rPr>
              <a:t> legate de </a:t>
            </a:r>
            <a:r>
              <a:rPr lang="en-US" dirty="0" err="1">
                <a:solidFill>
                  <a:schemeClr val="tx1"/>
                </a:solidFill>
              </a:rPr>
              <a:t>rolul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emoțiilor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în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viața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dar</a:t>
            </a:r>
            <a:r>
              <a:rPr lang="en-US" dirty="0">
                <a:solidFill>
                  <a:schemeClr val="tx1"/>
                </a:solidFill>
              </a:rPr>
              <a:t> cu accent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componenta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practică</a:t>
            </a:r>
            <a:r>
              <a:rPr lang="en-US" dirty="0">
                <a:solidFill>
                  <a:schemeClr val="tx1"/>
                </a:solidFill>
              </a:rPr>
              <a:t>, de </a:t>
            </a:r>
            <a:r>
              <a:rPr lang="en-US" dirty="0" err="1">
                <a:solidFill>
                  <a:schemeClr val="tx1"/>
                </a:solidFill>
              </a:rPr>
              <a:t>dezvoltare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strategiilor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identificare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recunoaștere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propriilor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emoții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emoțiilor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celor</a:t>
            </a:r>
            <a:r>
              <a:rPr lang="en-US" dirty="0">
                <a:solidFill>
                  <a:schemeClr val="tx1"/>
                </a:solidFill>
              </a:rPr>
              <a:t> din </a:t>
            </a:r>
            <a:r>
              <a:rPr lang="en-US" dirty="0" err="1">
                <a:solidFill>
                  <a:schemeClr val="tx1"/>
                </a:solidFill>
              </a:rPr>
              <a:t>jur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precum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dezvoltarea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strategiilor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reglare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emoțională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988452D-4568-702C-448C-F6C31676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47B2-F728-4759-8AA1-0A662CD30CA9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80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1C43653-618C-D97C-31DA-A82409A4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34400" dirty="0"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F61B94A9-C725-BE4B-A024-76973DAF0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461" y="1235710"/>
            <a:ext cx="7315200" cy="5120640"/>
          </a:xfrm>
        </p:spPr>
        <p:txBody>
          <a:bodyPr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Care sunt </a:t>
            </a:r>
            <a:r>
              <a:rPr lang="ro-RO" b="1" dirty="0" smtClean="0">
                <a:solidFill>
                  <a:schemeClr val="tx1"/>
                </a:solidFill>
              </a:rPr>
              <a:t>limitele </a:t>
            </a:r>
            <a:r>
              <a:rPr lang="ro-RO" b="1" dirty="0">
                <a:solidFill>
                  <a:schemeClr val="tx1"/>
                </a:solidFill>
              </a:rPr>
              <a:t>implementării stării de bine?</a:t>
            </a:r>
          </a:p>
          <a:p>
            <a:endParaRPr lang="ro-RO" b="1" dirty="0">
              <a:solidFill>
                <a:schemeClr val="tx1"/>
              </a:solidFill>
            </a:endParaRPr>
          </a:p>
          <a:p>
            <a:endParaRPr lang="ro-RO" b="1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  <a:p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3CC6B5FE-85A8-0747-E7C5-2F6EFCAE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ADF3D51D-F163-41D2-5065-B2697234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53E7E764-F494-971E-D263-E75042A13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72BA5963-C687-90D2-DC49-4745584BE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10" name="Picture 2" descr="Pentru afaceri la început de drum: Organizarea afacerii: Ce tip de entitate  alegi, în funcție de activitate, impozitare, limitări de angajare și  răspund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04" y="3010394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371343D0-F940-E127-C525-A24DD582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35F3-0D0F-40D9-9270-B0699709A250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6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1C43653-618C-D97C-31DA-A82409A4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2800" b="1" dirty="0"/>
              <a:t>Concluzii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F61B94A9-C725-BE4B-A024-76973DAF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chemeClr val="tx1"/>
                </a:solidFill>
              </a:rPr>
              <a:t>starea de bine a profesorilor și a elevilor reprezintă o garanție a succesului școlar, care facilitează integrarea copiilor de azi, viitorii adulți de mâine.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starea de bine la locul de muncă înseamnă un învățământ de calitate.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cultivarea stării de bine trebuie să devină o preocupare constantă a școlii viitorului.</a:t>
            </a:r>
            <a:endParaRPr lang="en-US" b="1" dirty="0">
              <a:solidFill>
                <a:schemeClr val="tx1"/>
              </a:solidFill>
            </a:endParaRPr>
          </a:p>
          <a:p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3CC6B5FE-85A8-0747-E7C5-2F6EFCAE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ADF3D51D-F163-41D2-5065-B2697234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53E7E764-F494-971E-D263-E75042A13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72BA5963-C687-90D2-DC49-4745584BE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2D707945-B2C6-B0AB-6BA7-255E2122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102E-F5D2-4FDD-84EE-B8394174BE99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4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D607761-2E07-E1FA-A7DA-814DA75F0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Starea de bine ca politică de management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D22421D0-1AA1-B0E4-08CB-92BC417C41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workshop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BCB200BC-DB48-B3E7-43E5-930B360A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A51375D0-F896-2647-68C4-801B2DF31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6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03CAACF0-5AC4-C6A7-BDBE-9974ED59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5881" y="1854502"/>
            <a:ext cx="5120641" cy="3148994"/>
          </a:xfrm>
        </p:spPr>
        <p:txBody>
          <a:bodyPr/>
          <a:lstStyle/>
          <a:p>
            <a:pPr algn="ctr"/>
            <a:r>
              <a:rPr lang="ro-RO" b="1" i="1" dirty="0"/>
              <a:t>Noi</a:t>
            </a:r>
            <a:r>
              <a:rPr lang="ro-RO" b="1" dirty="0"/>
              <a:t> = Rezultate mai bune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5654D1C6-F3D8-2199-3803-9AD897231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1" y="868679"/>
            <a:ext cx="7424927" cy="1855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Obiectiv general</a:t>
            </a:r>
            <a:endParaRPr lang="ro-RO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Îmbunătățirea competențelor de management și de asigurare a stării de bine pentru personal și elevi prin transferul de experiențe și bune practici</a:t>
            </a:r>
            <a:endParaRPr lang="ro-R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xmlns="" id="{5904B3AC-A5FD-596C-8366-25C9F8F9C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912" y="2568102"/>
            <a:ext cx="7424928" cy="3421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>
                <a:solidFill>
                  <a:schemeClr val="tx1"/>
                </a:solidFill>
                <a:latin typeface="+mj-lt"/>
              </a:rPr>
              <a:t>Obiective specifice</a:t>
            </a:r>
            <a:endParaRPr lang="ro-RO" dirty="0">
              <a:solidFill>
                <a:schemeClr val="tx1"/>
              </a:solidFill>
              <a:latin typeface="+mj-lt"/>
            </a:endParaRPr>
          </a:p>
          <a:p>
            <a:pPr marL="174625" indent="-174625" algn="just">
              <a:lnSpc>
                <a:spcPct val="112000"/>
              </a:lnSpc>
              <a:spcAft>
                <a:spcPts val="50"/>
              </a:spcAft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Îmbunătățirea capacității cadrelor didactice cu atribuții manageriale (șefi de catedră/ comisie, diriginți/ profesori pentru învățământul primar/ învățători) de a coordona echipele, contribuind la starea de bine a coechipierilor;</a:t>
            </a:r>
            <a:endParaRPr lang="en-US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74625" indent="-174625" algn="just">
              <a:lnSpc>
                <a:spcPct val="112000"/>
              </a:lnSpc>
              <a:spcAft>
                <a:spcPts val="50"/>
              </a:spcAft>
            </a:pPr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Creșterea rolului cadrelor didactice în asigurarea stării de bine în școli;</a:t>
            </a:r>
            <a:endParaRPr lang="en-US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74625" indent="-174625" algn="just"/>
            <a:r>
              <a:rPr lang="ro-RO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Împărtășirea de exemple de bună practică în domeniul asigurării stării de bine.</a:t>
            </a:r>
            <a:endParaRPr lang="ro-RO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xmlns="" id="{73CC69B1-E172-2DD4-755E-A8916FBF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xmlns="" id="{1526C261-02C4-0337-43E8-DB66816E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D762DCED-18D7-81FD-AD18-3FAD0597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A2717817-C29E-8FBC-C1CB-6F094108C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5" name="Substituent dată 4">
            <a:extLst>
              <a:ext uri="{FF2B5EF4-FFF2-40B4-BE49-F238E27FC236}">
                <a16:creationId xmlns:a16="http://schemas.microsoft.com/office/drawing/2014/main" xmlns="" id="{FB0974BE-F81E-6F75-4188-55AA80D7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4C9D-0B5B-4548-B8BE-4F92ECEB27F2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4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6B086509-1281-468A-AAAC-1BBEDAE757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EA73850-2107-4E65-85FE-EDD3F45FC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F6ED7676-4702-B008-D55F-CC2576195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D2AB8AB1-D95C-8AE6-131F-79F7444BB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Subtitlu 2">
            <a:extLst>
              <a:ext uri="{FF2B5EF4-FFF2-40B4-BE49-F238E27FC236}">
                <a16:creationId xmlns:a16="http://schemas.microsoft.com/office/drawing/2014/main" xmlns="" id="{82A0F902-D587-7C03-C101-8F34CB74C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724" y="4260714"/>
            <a:ext cx="3331786" cy="1032093"/>
          </a:xfrm>
        </p:spPr>
        <p:txBody>
          <a:bodyPr anchor="ctr">
            <a:norm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Oportunități și amenințări</a:t>
            </a: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xmlns="" id="{1B723484-3F8D-DAB8-1535-B8BFA5403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57" y="1653703"/>
            <a:ext cx="3361953" cy="2470488"/>
          </a:xfrm>
        </p:spPr>
        <p:txBody>
          <a:bodyPr>
            <a:normAutofit fontScale="90000"/>
          </a:bodyPr>
          <a:lstStyle/>
          <a:p>
            <a:r>
              <a:rPr lang="ro-RO" sz="4200" dirty="0">
                <a:ln w="15875">
                  <a:solidFill>
                    <a:srgbClr val="FFFFFF"/>
                  </a:solidFill>
                </a:ln>
                <a:solidFill>
                  <a:schemeClr val="bg1"/>
                </a:solidFill>
              </a:rPr>
              <a:t>Asigurarea calității prin crearea stării de bine. Context legislativ. </a:t>
            </a:r>
          </a:p>
        </p:txBody>
      </p:sp>
      <p:pic>
        <p:nvPicPr>
          <p:cNvPr id="9" name="Picture 8" descr="https://3.bp.blogspot.com/-5MCgGfNLNjs/XBfK4iRPZfI/AAAAAAAAexA/0DQ0MynITOsgHfihpsX7HETrXhgMjZTtwCEwYBhgL/s640/IMG_96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70" y="1300114"/>
            <a:ext cx="4071620" cy="4086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5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1. Cum vă simtiți azi?</a:t>
            </a: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Starea de bine ca politică de management | Works</a:t>
            </a:r>
            <a:r>
              <a:rPr lang="ro-RO"/>
              <a:t>h</a:t>
            </a:r>
            <a:r>
              <a:rPr lang="fr-FR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11" name="Substituent conținut 10">
            <a:extLst>
              <a:ext uri="{FF2B5EF4-FFF2-40B4-BE49-F238E27FC236}">
                <a16:creationId xmlns:a16="http://schemas.microsoft.com/office/drawing/2014/main" xmlns="" id="{D568BC30-7846-B70E-00F2-F1DD2BA8A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00" y="863600"/>
            <a:ext cx="5121275" cy="5121275"/>
          </a:xfrm>
        </p:spPr>
      </p:pic>
      <p:sp>
        <p:nvSpPr>
          <p:cNvPr id="12" name="Substituent dată 11">
            <a:extLst>
              <a:ext uri="{FF2B5EF4-FFF2-40B4-BE49-F238E27FC236}">
                <a16:creationId xmlns:a16="http://schemas.microsoft.com/office/drawing/2014/main" xmlns="" id="{0C42B04F-79E7-FCAD-4EA4-4EF0F8AA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4FA-B82A-412B-BB05-62C8172E39CD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0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2. Ce înțelegeți prin conceptul de </a:t>
            </a:r>
            <a:r>
              <a:rPr lang="en-US" dirty="0"/>
              <a:t>“</a:t>
            </a:r>
            <a:r>
              <a:rPr lang="ro-RO" dirty="0"/>
              <a:t>stare de bine</a:t>
            </a:r>
            <a:r>
              <a:rPr lang="en-US" dirty="0"/>
              <a:t>”</a:t>
            </a:r>
            <a:r>
              <a:rPr lang="ro-RO" dirty="0"/>
              <a:t> (wellbeing, bunăstare) </a:t>
            </a:r>
            <a:r>
              <a:rPr lang="en-US" dirty="0"/>
              <a:t>?</a:t>
            </a:r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1030" name="Picture 6" descr="Sănătatea, o stare de bine generală |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" b="7531"/>
          <a:stretch/>
        </p:blipFill>
        <p:spPr bwMode="auto">
          <a:xfrm>
            <a:off x="4504191" y="1272582"/>
            <a:ext cx="6257594" cy="41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34AE0755-350E-A881-D67C-513DA907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B9CF-8EF9-48F3-9670-531BB468A3EE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4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Starea de bine- definiri posibile</a:t>
            </a: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"o stare dinamică, caracterizată de experimentarea de către elevi a abilității și a oportunității de a-și împlini scopurile personale și sociale"- Organizația pentru Cooperare și Dezvoltare Economică (OECD)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"ansamblul funcționalităților și capacităților psihologice, cognitive, materiale, sociale și fizice de care au nevoie elevii pentru a trăi o viață fericită și împlinită" (Borgonovi, 2016, rapoartele PISA, OECD)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"starea de bine este prezentă atunci când o persoană își realizează potențialul, este rezilientă în confruntarea cu stresul cotidian, se preocupă de stare de bine fizică și are sentimentul conexiunii și apartenenței la comunitate. Acesta reprezintă un mod </a:t>
            </a:r>
            <a:r>
              <a:rPr lang="en-US" dirty="0">
                <a:solidFill>
                  <a:schemeClr val="tx1"/>
                </a:solidFill>
              </a:rPr>
              <a:t>&lt;&lt;</a:t>
            </a:r>
            <a:r>
              <a:rPr lang="ro-RO" dirty="0">
                <a:solidFill>
                  <a:schemeClr val="tx1"/>
                </a:solidFill>
              </a:rPr>
              <a:t>fluid&gt;&gt; de a fi care necesită atenție și preocupare pe tot parcursul vieții"- Organizația Mondială a Sănătății (2001)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52BDB83A-BE48-B6F0-6EA3-556F7611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383F-9E02-43E1-A1A0-406D0A88D57B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5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B1C43653-618C-D97C-31DA-A82409A4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34400" dirty="0">
                <a:latin typeface="Algerian" panose="04020705040A02060702" pitchFamily="82" charset="0"/>
              </a:rPr>
              <a:t>!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F61B94A9-C725-BE4B-A024-76973DAF0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940" y="481779"/>
            <a:ext cx="6994085" cy="3459772"/>
          </a:xfrm>
        </p:spPr>
        <p:txBody>
          <a:bodyPr/>
          <a:lstStyle/>
          <a:p>
            <a:r>
              <a:rPr lang="ro-RO" b="1" dirty="0">
                <a:solidFill>
                  <a:schemeClr val="tx1"/>
                </a:solidFill>
              </a:rPr>
              <a:t>Starea de bine nu înseamnă, exclusiv, o stare de fericire sau voioșie perpetuă.</a:t>
            </a:r>
            <a:endParaRPr lang="en-US" b="1" dirty="0">
              <a:solidFill>
                <a:schemeClr val="tx1"/>
              </a:solidFill>
            </a:endParaRPr>
          </a:p>
          <a:p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3CC6B5FE-85A8-0747-E7C5-2F6EFCAE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ADF3D51D-F163-41D2-5065-B2697234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53E7E764-F494-971E-D263-E75042A13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72BA5963-C687-90D2-DC49-4745584BE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2052" name="Picture 4" descr="Planeta a tăcut în pandemie. A fost cea mai lungă perioadă de liniște din  istoria cunoscută | Digi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69" y="2720823"/>
            <a:ext cx="5019758" cy="283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xmlns="" id="{9868FE5E-7F68-D832-E577-3C1D257C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9F0B-506E-4A4C-8484-975240BA6DC7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0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71D03577-61E7-54AC-72D0-63BFF884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3. Ce vă face să vă simțiți bine la școală</a:t>
            </a:r>
            <a:r>
              <a:rPr lang="en-US" dirty="0"/>
              <a:t>?</a:t>
            </a: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>- elev</a:t>
            </a:r>
            <a:br>
              <a:rPr lang="ro-RO" dirty="0"/>
            </a:br>
            <a:r>
              <a:rPr lang="ro-RO" dirty="0"/>
              <a:t>- părinte</a:t>
            </a:r>
            <a:br>
              <a:rPr lang="ro-RO" dirty="0"/>
            </a:br>
            <a:r>
              <a:rPr lang="ro-RO" dirty="0"/>
              <a:t>- profesor</a:t>
            </a:r>
            <a:br>
              <a:rPr lang="ro-RO" dirty="0"/>
            </a:br>
            <a:r>
              <a:rPr lang="ro-RO" dirty="0"/>
              <a:t>- director</a:t>
            </a: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xmlns="" id="{5B5C48D7-FB77-BCE9-F6A1-39F2A71F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Starea</a:t>
            </a:r>
            <a:r>
              <a:rPr lang="fr-FR" dirty="0"/>
              <a:t> de bine ca </a:t>
            </a:r>
            <a:r>
              <a:rPr lang="fr-FR" dirty="0" err="1"/>
              <a:t>politică</a:t>
            </a:r>
            <a:r>
              <a:rPr lang="fr-FR" dirty="0"/>
              <a:t> de management | Works</a:t>
            </a:r>
            <a:r>
              <a:rPr lang="ro-RO" dirty="0"/>
              <a:t>h</a:t>
            </a:r>
            <a:r>
              <a:rPr lang="fr-FR" dirty="0"/>
              <a:t>op</a:t>
            </a:r>
            <a:endParaRPr lang="en-US" dirty="0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xmlns="" id="{3CC25AC7-BFB6-0E58-B310-BDFA706F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8813351-3EA5-39FA-F6B4-C77DCD1B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3" b="28372"/>
          <a:stretch/>
        </p:blipFill>
        <p:spPr>
          <a:xfrm>
            <a:off x="0" y="-1"/>
            <a:ext cx="3857312" cy="963561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C92D910-CF75-986D-7DC9-B86980B0F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27" y="105251"/>
            <a:ext cx="862622" cy="858309"/>
          </a:xfrm>
          <a:prstGeom prst="rect">
            <a:avLst/>
          </a:prstGeom>
        </p:spPr>
      </p:pic>
      <p:pic>
        <p:nvPicPr>
          <p:cNvPr id="11" name="Content Placeholder 10" descr="Imagini cu Reteta pentru stare de bine si sanatate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797446"/>
            <a:ext cx="7315200" cy="32535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stituent dată 2">
            <a:extLst>
              <a:ext uri="{FF2B5EF4-FFF2-40B4-BE49-F238E27FC236}">
                <a16:creationId xmlns:a16="http://schemas.microsoft.com/office/drawing/2014/main" xmlns="" id="{03621C5A-7C1C-4F04-E3DF-5D11DE95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B1A0-1C88-446D-8FF7-627467984216}" type="datetime8">
              <a:rPr lang="ro-RO" smtClean="0"/>
              <a:t>19.11.2023 12:14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u">
  <a:themeElements>
    <a:clrScheme name="Particularizare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9999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u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u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TM03457475[[fn=Cadru]]</Template>
  <TotalTime>3133</TotalTime>
  <Words>3168</Words>
  <Application>Microsoft Office PowerPoint</Application>
  <PresentationFormat>Widescreen</PresentationFormat>
  <Paragraphs>243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Algerian</vt:lpstr>
      <vt:lpstr>Arial Narrow</vt:lpstr>
      <vt:lpstr>Calibri</vt:lpstr>
      <vt:lpstr>Corbel</vt:lpstr>
      <vt:lpstr>Times New Roman</vt:lpstr>
      <vt:lpstr>Wingdings 2</vt:lpstr>
      <vt:lpstr>Cadru</vt:lpstr>
      <vt:lpstr>Copacul așteptărilor</vt:lpstr>
      <vt:lpstr>Starea de bine ca politică de management</vt:lpstr>
      <vt:lpstr>Noi = Rezultate mai bune</vt:lpstr>
      <vt:lpstr>Asigurarea calității prin crearea stării de bine. Context legislativ. </vt:lpstr>
      <vt:lpstr>1. Cum vă simtiți azi?</vt:lpstr>
      <vt:lpstr>2. Ce înțelegeți prin conceptul de “stare de bine” (wellbeing, bunăstare) ?</vt:lpstr>
      <vt:lpstr>Starea de bine- definiri posibile</vt:lpstr>
      <vt:lpstr>!</vt:lpstr>
      <vt:lpstr>3. Ce vă face să vă simțiți bine la școală?  - elev - părinte - profesor - director</vt:lpstr>
      <vt:lpstr>Factori ai stării de bine</vt:lpstr>
      <vt:lpstr>Experiențe  Proiectul RODAWELL-2018  </vt:lpstr>
      <vt:lpstr>Experiențe legislative   ARACIP- 2021</vt:lpstr>
      <vt:lpstr>Experiențe legislative   ARACIP- 2021</vt:lpstr>
      <vt:lpstr>Experiențe legislative   ARACIP- 2021</vt:lpstr>
      <vt:lpstr>Experiențe legislative   ARACIP- 2021</vt:lpstr>
      <vt:lpstr>Experiențe legislative   ARACIP- 2021</vt:lpstr>
      <vt:lpstr>Experiențe legislative   ARACIP- 2021</vt:lpstr>
      <vt:lpstr>  Legislație recomandată de ARACIP   </vt:lpstr>
      <vt:lpstr>  Legislația în perspectivă   </vt:lpstr>
      <vt:lpstr>   Noutăți curriculare    </vt:lpstr>
      <vt:lpstr>   Noutăți curriculare    </vt:lpstr>
      <vt:lpstr>?</vt:lpstr>
      <vt:lpstr>Concluzii</vt:lpstr>
      <vt:lpstr>Starea de bine ca politică de management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Starea de bine ca politică de management</dc:title>
  <dc:creator>Marian Dobrescu</dc:creator>
  <cp:lastModifiedBy>mihaela</cp:lastModifiedBy>
  <cp:revision>38</cp:revision>
  <dcterms:created xsi:type="dcterms:W3CDTF">2022-11-06T14:31:55Z</dcterms:created>
  <dcterms:modified xsi:type="dcterms:W3CDTF">2023-11-19T10:15:24Z</dcterms:modified>
</cp:coreProperties>
</file>